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6.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7.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6" r:id="rId3"/>
    <p:sldMasterId id="2147483688" r:id="rId4"/>
  </p:sldMasterIdLst>
  <p:notesMasterIdLst>
    <p:notesMasterId r:id="rId40"/>
  </p:notesMasterIdLst>
  <p:sldIdLst>
    <p:sldId id="257" r:id="rId5"/>
    <p:sldId id="363" r:id="rId6"/>
    <p:sldId id="364" r:id="rId7"/>
    <p:sldId id="365" r:id="rId8"/>
    <p:sldId id="366" r:id="rId9"/>
    <p:sldId id="367" r:id="rId10"/>
    <p:sldId id="368" r:id="rId11"/>
    <p:sldId id="369" r:id="rId12"/>
    <p:sldId id="370" r:id="rId13"/>
    <p:sldId id="371" r:id="rId14"/>
    <p:sldId id="372" r:id="rId15"/>
    <p:sldId id="373" r:id="rId16"/>
    <p:sldId id="374" r:id="rId17"/>
    <p:sldId id="375" r:id="rId18"/>
    <p:sldId id="355" r:id="rId19"/>
    <p:sldId id="356" r:id="rId20"/>
    <p:sldId id="357" r:id="rId21"/>
    <p:sldId id="358" r:id="rId22"/>
    <p:sldId id="359" r:id="rId23"/>
    <p:sldId id="360" r:id="rId24"/>
    <p:sldId id="361" r:id="rId25"/>
    <p:sldId id="362" r:id="rId26"/>
    <p:sldId id="264" r:id="rId27"/>
    <p:sldId id="344" r:id="rId28"/>
    <p:sldId id="345" r:id="rId29"/>
    <p:sldId id="346" r:id="rId30"/>
    <p:sldId id="350" r:id="rId31"/>
    <p:sldId id="351" r:id="rId32"/>
    <p:sldId id="376" r:id="rId33"/>
    <p:sldId id="377" r:id="rId34"/>
    <p:sldId id="352" r:id="rId35"/>
    <p:sldId id="354" r:id="rId36"/>
    <p:sldId id="378" r:id="rId37"/>
    <p:sldId id="353" r:id="rId38"/>
    <p:sldId id="349" r:id="rId39"/>
  </p:sldIdLst>
  <p:sldSz cx="12192000" cy="6858000"/>
  <p:notesSz cx="7104063" cy="10234613"/>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版" id="{4D073E4F-6B0B-0946-BE5F-69B3A86B1B59}">
          <p14:sldIdLst>
            <p14:sldId id="257"/>
            <p14:sldId id="363"/>
            <p14:sldId id="364"/>
            <p14:sldId id="365"/>
            <p14:sldId id="366"/>
            <p14:sldId id="367"/>
            <p14:sldId id="368"/>
            <p14:sldId id="369"/>
            <p14:sldId id="370"/>
            <p14:sldId id="371"/>
            <p14:sldId id="372"/>
            <p14:sldId id="373"/>
            <p14:sldId id="374"/>
            <p14:sldId id="375"/>
            <p14:sldId id="355"/>
            <p14:sldId id="356"/>
            <p14:sldId id="357"/>
            <p14:sldId id="358"/>
            <p14:sldId id="359"/>
            <p14:sldId id="360"/>
            <p14:sldId id="361"/>
            <p14:sldId id="362"/>
            <p14:sldId id="264"/>
            <p14:sldId id="344"/>
            <p14:sldId id="345"/>
            <p14:sldId id="346"/>
            <p14:sldId id="350"/>
            <p14:sldId id="351"/>
            <p14:sldId id="376"/>
            <p14:sldId id="377"/>
            <p14:sldId id="352"/>
            <p14:sldId id="354"/>
            <p14:sldId id="378"/>
            <p14:sldId id="353"/>
            <p14:sldId id="34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EA6DE"/>
    <a:srgbClr val="0070C0"/>
    <a:srgbClr val="004592"/>
    <a:srgbClr val="6FAA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60"/>
  </p:normalViewPr>
  <p:slideViewPr>
    <p:cSldViewPr snapToGrid="0">
      <p:cViewPr varScale="1">
        <p:scale>
          <a:sx n="105" d="100"/>
          <a:sy n="105" d="100"/>
        </p:scale>
        <p:origin x="2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2024/4/24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slideMaster" Target="../slideMasters/slideMaster3.xml"/><Relationship Id="rId4" Type="http://schemas.openxmlformats.org/officeDocument/2006/relationships/tags" Target="../tags/tag19.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Master" Target="../slideMasters/slideMaster3.xml"/><Relationship Id="rId5" Type="http://schemas.openxmlformats.org/officeDocument/2006/relationships/tags" Target="../tags/tag33.xml"/><Relationship Id="rId4" Type="http://schemas.openxmlformats.org/officeDocument/2006/relationships/tags" Target="../tags/tag32.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slideMaster" Target="../slideMasters/slideMaster3.xml"/><Relationship Id="rId4" Type="http://schemas.openxmlformats.org/officeDocument/2006/relationships/tags" Target="../tags/tag37.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Master" Target="../slideMasters/slideMaster3.xml"/><Relationship Id="rId5" Type="http://schemas.openxmlformats.org/officeDocument/2006/relationships/tags" Target="../tags/tag42.xml"/><Relationship Id="rId4" Type="http://schemas.openxmlformats.org/officeDocument/2006/relationships/tags" Target="../tags/tag4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305300" y="1281933"/>
            <a:ext cx="3441033" cy="961205"/>
          </a:xfrm>
          <a:custGeom>
            <a:avLst/>
            <a:gdLst>
              <a:gd name="connsiteX0" fmla="*/ 0 w 3441033"/>
              <a:gd name="connsiteY0" fmla="*/ 0 h 961205"/>
              <a:gd name="connsiteX1" fmla="*/ 3441033 w 3441033"/>
              <a:gd name="connsiteY1" fmla="*/ 0 h 961205"/>
              <a:gd name="connsiteX2" fmla="*/ 3441033 w 3441033"/>
              <a:gd name="connsiteY2" fmla="*/ 961205 h 961205"/>
              <a:gd name="connsiteX3" fmla="*/ 0 w 3441033"/>
              <a:gd name="connsiteY3" fmla="*/ 961205 h 961205"/>
            </a:gdLst>
            <a:ahLst/>
            <a:cxnLst>
              <a:cxn ang="0">
                <a:pos x="connsiteX0" y="connsiteY0"/>
              </a:cxn>
              <a:cxn ang="0">
                <a:pos x="connsiteX1" y="connsiteY1"/>
              </a:cxn>
              <a:cxn ang="0">
                <a:pos x="connsiteX2" y="connsiteY2"/>
              </a:cxn>
              <a:cxn ang="0">
                <a:pos x="connsiteX3" y="connsiteY3"/>
              </a:cxn>
            </a:cxnLst>
            <a:rect l="l" t="t" r="r" b="b"/>
            <a:pathLst>
              <a:path w="3441033" h="961205">
                <a:moveTo>
                  <a:pt x="0" y="0"/>
                </a:moveTo>
                <a:lnTo>
                  <a:pt x="3441033" y="0"/>
                </a:lnTo>
                <a:lnTo>
                  <a:pt x="3441033" y="961205"/>
                </a:lnTo>
                <a:lnTo>
                  <a:pt x="0" y="961205"/>
                </a:lnTo>
                <a:close/>
              </a:path>
            </a:pathLst>
          </a:custGeom>
          <a:gradFill>
            <a:gsLst>
              <a:gs pos="0">
                <a:schemeClr val="tx1">
                  <a:alpha val="20000"/>
                </a:schemeClr>
              </a:gs>
              <a:gs pos="98000">
                <a:schemeClr val="tx1">
                  <a:alpha val="5000"/>
                </a:schemeClr>
              </a:gs>
            </a:gsLst>
            <a:lin ang="5400000" scaled="1"/>
          </a:gradFill>
          <a:ln>
            <a:noFill/>
          </a:ln>
        </p:spPr>
        <p:txBody>
          <a:bodyPr wrap="square" rtlCol="0" anchor="ctr">
            <a:noAutofit/>
          </a:bodyPr>
          <a:lstStyle>
            <a:lvl1pPr algn="ctr">
              <a:defRPr sz="1200">
                <a:solidFill>
                  <a:schemeClr val="tx1"/>
                </a:solidFill>
              </a:defRPr>
            </a:lvl1pPr>
          </a:lstStyle>
          <a:p>
            <a:pPr lvl="0"/>
            <a:endParaRPr lang="en-US" noProof="0"/>
          </a:p>
        </p:txBody>
      </p:sp>
      <p:sp>
        <p:nvSpPr>
          <p:cNvPr id="10" name="Picture Placeholder 9"/>
          <p:cNvSpPr>
            <a:spLocks noGrp="1"/>
          </p:cNvSpPr>
          <p:nvPr>
            <p:ph type="pic" sz="quarter" idx="14"/>
          </p:nvPr>
        </p:nvSpPr>
        <p:spPr>
          <a:xfrm>
            <a:off x="2007622" y="4616450"/>
            <a:ext cx="3441033" cy="961205"/>
          </a:xfrm>
          <a:custGeom>
            <a:avLst/>
            <a:gdLst>
              <a:gd name="connsiteX0" fmla="*/ 0 w 3441033"/>
              <a:gd name="connsiteY0" fmla="*/ 0 h 961205"/>
              <a:gd name="connsiteX1" fmla="*/ 3441033 w 3441033"/>
              <a:gd name="connsiteY1" fmla="*/ 0 h 961205"/>
              <a:gd name="connsiteX2" fmla="*/ 3441033 w 3441033"/>
              <a:gd name="connsiteY2" fmla="*/ 961205 h 961205"/>
              <a:gd name="connsiteX3" fmla="*/ 0 w 3441033"/>
              <a:gd name="connsiteY3" fmla="*/ 961205 h 961205"/>
            </a:gdLst>
            <a:ahLst/>
            <a:cxnLst>
              <a:cxn ang="0">
                <a:pos x="connsiteX0" y="connsiteY0"/>
              </a:cxn>
              <a:cxn ang="0">
                <a:pos x="connsiteX1" y="connsiteY1"/>
              </a:cxn>
              <a:cxn ang="0">
                <a:pos x="connsiteX2" y="connsiteY2"/>
              </a:cxn>
              <a:cxn ang="0">
                <a:pos x="connsiteX3" y="connsiteY3"/>
              </a:cxn>
            </a:cxnLst>
            <a:rect l="l" t="t" r="r" b="b"/>
            <a:pathLst>
              <a:path w="3441033" h="961205">
                <a:moveTo>
                  <a:pt x="0" y="0"/>
                </a:moveTo>
                <a:lnTo>
                  <a:pt x="3441033" y="0"/>
                </a:lnTo>
                <a:lnTo>
                  <a:pt x="3441033" y="961205"/>
                </a:lnTo>
                <a:lnTo>
                  <a:pt x="0" y="961205"/>
                </a:lnTo>
                <a:close/>
              </a:path>
            </a:pathLst>
          </a:custGeom>
          <a:gradFill>
            <a:gsLst>
              <a:gs pos="0">
                <a:schemeClr val="tx1">
                  <a:alpha val="20000"/>
                </a:schemeClr>
              </a:gs>
              <a:gs pos="98000">
                <a:schemeClr val="tx1">
                  <a:alpha val="5000"/>
                </a:schemeClr>
              </a:gs>
            </a:gsLst>
            <a:lin ang="5400000" scaled="1"/>
          </a:gradFill>
          <a:ln>
            <a:noFill/>
          </a:ln>
        </p:spPr>
        <p:txBody>
          <a:bodyPr wrap="square" rtlCol="0" anchor="ctr">
            <a:noAutofit/>
          </a:bodyPr>
          <a:lstStyle>
            <a:lvl1pPr algn="ctr">
              <a:defRPr sz="1200">
                <a:solidFill>
                  <a:schemeClr val="tx1"/>
                </a:solidFill>
              </a:defRPr>
            </a:lvl1pPr>
          </a:lstStyle>
          <a:p>
            <a:pPr lvl="0"/>
            <a:endParaRPr lang="en-US" noProof="0"/>
          </a:p>
        </p:txBody>
      </p:sp>
      <p:sp>
        <p:nvSpPr>
          <p:cNvPr id="8" name="Picture Placeholder 7"/>
          <p:cNvSpPr>
            <a:spLocks noGrp="1"/>
          </p:cNvSpPr>
          <p:nvPr>
            <p:ph type="pic" sz="quarter" idx="12"/>
          </p:nvPr>
        </p:nvSpPr>
        <p:spPr>
          <a:xfrm>
            <a:off x="1" y="164334"/>
            <a:ext cx="3441033" cy="961205"/>
          </a:xfrm>
          <a:custGeom>
            <a:avLst/>
            <a:gdLst>
              <a:gd name="connsiteX0" fmla="*/ 0 w 3441033"/>
              <a:gd name="connsiteY0" fmla="*/ 0 h 961205"/>
              <a:gd name="connsiteX1" fmla="*/ 3441033 w 3441033"/>
              <a:gd name="connsiteY1" fmla="*/ 0 h 961205"/>
              <a:gd name="connsiteX2" fmla="*/ 3441033 w 3441033"/>
              <a:gd name="connsiteY2" fmla="*/ 961205 h 961205"/>
              <a:gd name="connsiteX3" fmla="*/ 0 w 3441033"/>
              <a:gd name="connsiteY3" fmla="*/ 961205 h 961205"/>
            </a:gdLst>
            <a:ahLst/>
            <a:cxnLst>
              <a:cxn ang="0">
                <a:pos x="connsiteX0" y="connsiteY0"/>
              </a:cxn>
              <a:cxn ang="0">
                <a:pos x="connsiteX1" y="connsiteY1"/>
              </a:cxn>
              <a:cxn ang="0">
                <a:pos x="connsiteX2" y="connsiteY2"/>
              </a:cxn>
              <a:cxn ang="0">
                <a:pos x="connsiteX3" y="connsiteY3"/>
              </a:cxn>
            </a:cxnLst>
            <a:rect l="l" t="t" r="r" b="b"/>
            <a:pathLst>
              <a:path w="3441033" h="961205">
                <a:moveTo>
                  <a:pt x="0" y="0"/>
                </a:moveTo>
                <a:lnTo>
                  <a:pt x="3441033" y="0"/>
                </a:lnTo>
                <a:lnTo>
                  <a:pt x="3441033" y="961205"/>
                </a:lnTo>
                <a:lnTo>
                  <a:pt x="0" y="961205"/>
                </a:lnTo>
                <a:close/>
              </a:path>
            </a:pathLst>
          </a:custGeom>
          <a:gradFill>
            <a:gsLst>
              <a:gs pos="0">
                <a:schemeClr val="tx1">
                  <a:alpha val="20000"/>
                </a:schemeClr>
              </a:gs>
              <a:gs pos="98000">
                <a:schemeClr val="tx1">
                  <a:alpha val="5000"/>
                </a:schemeClr>
              </a:gs>
            </a:gsLst>
            <a:lin ang="5400000" scaled="1"/>
          </a:gradFill>
          <a:ln>
            <a:noFill/>
          </a:ln>
        </p:spPr>
        <p:txBody>
          <a:bodyPr wrap="square" rtlCol="0" anchor="ctr">
            <a:noAutofit/>
          </a:bodyPr>
          <a:lstStyle>
            <a:lvl1pPr algn="ctr">
              <a:defRPr sz="1200">
                <a:solidFill>
                  <a:schemeClr val="tx1"/>
                </a:solidFill>
              </a:defRPr>
            </a:lvl1pPr>
          </a:lstStyle>
          <a:p>
            <a:pPr lvl="0"/>
            <a:endParaRPr lang="en-US" noProof="0"/>
          </a:p>
        </p:txBody>
      </p:sp>
      <p:sp>
        <p:nvSpPr>
          <p:cNvPr id="2" name="Title 7"/>
          <p:cNvSpPr>
            <a:spLocks noGrp="1"/>
          </p:cNvSpPr>
          <p:nvPr>
            <p:ph type="title" hasCustomPrompt="1"/>
          </p:nvPr>
        </p:nvSpPr>
        <p:spPr>
          <a:xfrm>
            <a:off x="2007622" y="2376655"/>
            <a:ext cx="4863078" cy="1325563"/>
          </a:xfrm>
        </p:spPr>
        <p:txBody>
          <a:bodyPr anchor="t"/>
          <a:lstStyle>
            <a:lvl1pPr>
              <a:lnSpc>
                <a:spcPct val="70000"/>
              </a:lnSpc>
              <a:defRPr sz="4800" b="1" i="0">
                <a:latin typeface="Source Sans Pro" panose="020B0603030403090204" charset="0"/>
                <a:ea typeface="Source Sans Pro" panose="020B0603030403090204" charset="0"/>
                <a:cs typeface="Source Sans Pro" panose="020B0603030403090204" charset="0"/>
              </a:defRPr>
            </a:lvl1pPr>
          </a:lstStyle>
          <a:p>
            <a:r>
              <a:rPr lang="en-US" dirty="0"/>
              <a:t>CLICK TO EDIT MASTER TITLE STYLE</a:t>
            </a:r>
          </a:p>
        </p:txBody>
      </p:sp>
      <p:sp>
        <p:nvSpPr>
          <p:cNvPr id="3" name="Rectangle 2"/>
          <p:cNvSpPr/>
          <p:nvPr userDrawn="1"/>
        </p:nvSpPr>
        <p:spPr>
          <a:xfrm>
            <a:off x="0" y="2384426"/>
            <a:ext cx="127000" cy="9731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0" name="Picture Placeholder 29"/>
          <p:cNvSpPr>
            <a:spLocks noGrp="1"/>
          </p:cNvSpPr>
          <p:nvPr>
            <p:ph type="pic" sz="quarter" idx="12"/>
          </p:nvPr>
        </p:nvSpPr>
        <p:spPr>
          <a:xfrm>
            <a:off x="0" y="0"/>
            <a:ext cx="12192000" cy="6858000"/>
          </a:xfrm>
          <a:prstGeom prst="rect">
            <a:avLst/>
          </a:prstGeom>
          <a:gradFill>
            <a:gsLst>
              <a:gs pos="0">
                <a:schemeClr val="tx1">
                  <a:alpha val="20000"/>
                </a:schemeClr>
              </a:gs>
              <a:gs pos="98000">
                <a:schemeClr val="tx1">
                  <a:alpha val="5000"/>
                </a:schemeClr>
              </a:gs>
            </a:gsLst>
            <a:lin ang="5400000" scaled="1"/>
          </a:gradFill>
          <a:ln>
            <a:noFill/>
          </a:ln>
        </p:spPr>
        <p:txBody>
          <a:bodyPr rtlCol="0" anchor="ctr">
            <a:noAutofit/>
          </a:bodyPr>
          <a:lstStyle>
            <a:lvl1pPr algn="ctr">
              <a:defRPr sz="1200">
                <a:solidFill>
                  <a:schemeClr val="tx1"/>
                </a:solidFill>
              </a:defRPr>
            </a:lvl1pPr>
          </a:lstStyle>
          <a:p>
            <a:pPr lvl="0"/>
            <a:endParaRPr lang="en-US"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pattFill prst="pct20">
            <a:fgClr>
              <a:schemeClr val="accent1"/>
            </a:fgClr>
            <a:bgClr>
              <a:schemeClr val="bg1"/>
            </a:bgClr>
          </a:pattFill>
        </p:spPr>
        <p:txBody>
          <a:bodyPr wrap="square">
            <a:noAutofit/>
          </a:bodyPr>
          <a:lstStyle>
            <a:lvl1pPr>
              <a:defRPr lang="en-US"/>
            </a:lvl1pPr>
          </a:lstStyle>
          <a:p>
            <a:pPr lvl="0"/>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2"/>
            <a:ext cx="7353300" cy="6857998"/>
          </a:xfrm>
          <a:custGeom>
            <a:avLst/>
            <a:gdLst>
              <a:gd name="connsiteX0" fmla="*/ 0 w 7353300"/>
              <a:gd name="connsiteY0" fmla="*/ 0 h 6857998"/>
              <a:gd name="connsiteX1" fmla="*/ 4687808 w 7353300"/>
              <a:gd name="connsiteY1" fmla="*/ 0 h 6857998"/>
              <a:gd name="connsiteX2" fmla="*/ 7353300 w 7353300"/>
              <a:gd name="connsiteY2" fmla="*/ 5330982 h 6857998"/>
              <a:gd name="connsiteX3" fmla="*/ 6589791 w 7353300"/>
              <a:gd name="connsiteY3" fmla="*/ 6857998 h 6857998"/>
              <a:gd name="connsiteX4" fmla="*/ 0 w 7353300"/>
              <a:gd name="connsiteY4" fmla="*/ 685799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3300" h="6857998">
                <a:moveTo>
                  <a:pt x="0" y="0"/>
                </a:moveTo>
                <a:lnTo>
                  <a:pt x="4687808" y="0"/>
                </a:lnTo>
                <a:lnTo>
                  <a:pt x="7353300" y="5330982"/>
                </a:lnTo>
                <a:lnTo>
                  <a:pt x="6589791" y="6857998"/>
                </a:lnTo>
                <a:lnTo>
                  <a:pt x="0" y="6857998"/>
                </a:lnTo>
                <a:close/>
              </a:path>
            </a:pathLst>
          </a:custGeom>
          <a:pattFill prst="pct20">
            <a:fgClr>
              <a:schemeClr val="accent2">
                <a:lumMod val="50000"/>
              </a:schemeClr>
            </a:fgClr>
            <a:bgClr>
              <a:schemeClr val="bg1"/>
            </a:bgClr>
          </a:pattFill>
        </p:spPr>
        <p:txBody>
          <a:bodyPr wrap="square">
            <a:noAutofit/>
          </a:body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0" y="0"/>
            <a:ext cx="12169775" cy="6873875"/>
          </a:xfrm>
          <a:prstGeom prst="rect">
            <a:avLst/>
          </a:prstGeom>
          <a:solidFill>
            <a:srgbClr val="1E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97180" y="267335"/>
            <a:ext cx="11597005" cy="6339840"/>
          </a:xfrm>
          <a:prstGeom prst="rect">
            <a:avLst/>
          </a:prstGeom>
          <a:solidFill>
            <a:schemeClr val="bg1"/>
          </a:solidFill>
          <a:ln w="76200">
            <a:solidFill>
              <a:srgbClr val="1E4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矩形 6"/>
          <p:cNvSpPr/>
          <p:nvPr userDrawn="1"/>
        </p:nvSpPr>
        <p:spPr>
          <a:xfrm>
            <a:off x="0" y="-2540"/>
            <a:ext cx="12169775" cy="6873875"/>
          </a:xfrm>
          <a:prstGeom prst="rect">
            <a:avLst/>
          </a:prstGeom>
          <a:solidFill>
            <a:srgbClr val="1E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286385" y="259080"/>
            <a:ext cx="11597005" cy="6339840"/>
          </a:xfrm>
          <a:prstGeom prst="rect">
            <a:avLst/>
          </a:prstGeom>
          <a:solidFill>
            <a:srgbClr val="1E487C"/>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3"/>
          <p:cNvSpPr/>
          <p:nvPr userDrawn="1"/>
        </p:nvSpPr>
        <p:spPr>
          <a:xfrm>
            <a:off x="10795" y="0"/>
            <a:ext cx="12169775" cy="6873875"/>
          </a:xfrm>
          <a:prstGeom prst="rect">
            <a:avLst/>
          </a:prstGeom>
          <a:solidFill>
            <a:schemeClr val="bg1"/>
          </a:solidFill>
          <a:ln w="76200">
            <a:solidFill>
              <a:srgbClr val="1E4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2105025"/>
            <a:ext cx="12179935" cy="3025775"/>
          </a:xfrm>
          <a:prstGeom prst="rect">
            <a:avLst/>
          </a:prstGeom>
          <a:solidFill>
            <a:srgbClr val="1E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矩形 7"/>
          <p:cNvSpPr/>
          <p:nvPr userDrawn="1"/>
        </p:nvSpPr>
        <p:spPr>
          <a:xfrm>
            <a:off x="0" y="-2540"/>
            <a:ext cx="12169775" cy="6873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286385" y="259080"/>
            <a:ext cx="11597005" cy="6339840"/>
          </a:xfrm>
          <a:prstGeom prst="rect">
            <a:avLst/>
          </a:prstGeom>
          <a:solidFill>
            <a:schemeClr val="bg1"/>
          </a:solidFill>
          <a:ln w="76200">
            <a:solidFill>
              <a:srgbClr val="1E48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2024/4/24</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2024/4/24</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2024/4/24</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charset="-122"/>
              </a:defRPr>
            </a:lvl5pPr>
          </a:lstStyle>
          <a:p>
            <a:pPr lvl="0"/>
            <a:r>
              <a:rPr dirty="0">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2024/4/24</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2024/4/24</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2024/4/24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2024/4/24</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22FC994-2910-4EE7-BDF9-41B1FE3B4FF3}"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3283EA-A94A-413B-B0A2-1777E29E5D5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2024/4/24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17" Type="http://schemas.openxmlformats.org/officeDocument/2006/relationships/tags" Target="../tags/tag6.xml"/><Relationship Id="rId2" Type="http://schemas.openxmlformats.org/officeDocument/2006/relationships/slideLayout" Target="../slideLayouts/slideLayout28.xml"/><Relationship Id="rId16" Type="http://schemas.openxmlformats.org/officeDocument/2006/relationships/tags" Target="../tags/tag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ags" Target="../tags/tag4.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ags" Target="../tags/tag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2024/4/24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2024/4/24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2024/4/24</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2FC994-2910-4EE7-BDF9-41B1FE3B4FF3}" type="datetimeFigureOut">
              <a:rPr lang="zh-CN" altLang="en-US" smtClean="0"/>
              <a:t>2024/4/24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283EA-A94A-413B-B0A2-1777E29E5D5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16.png"/><Relationship Id="rId5" Type="http://schemas.openxmlformats.org/officeDocument/2006/relationships/slideLayout" Target="../slideLayouts/slideLayout7.xml"/><Relationship Id="rId4" Type="http://schemas.openxmlformats.org/officeDocument/2006/relationships/tags" Target="../tags/tag60.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tags" Target="../tags/tag65.xml"/><Relationship Id="rId7" Type="http://schemas.openxmlformats.org/officeDocument/2006/relationships/tags" Target="../tags/tag69.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10" Type="http://schemas.openxmlformats.org/officeDocument/2006/relationships/slideLayout" Target="../slideLayouts/slideLayout7.xml"/><Relationship Id="rId4" Type="http://schemas.openxmlformats.org/officeDocument/2006/relationships/tags" Target="../tags/tag66.xml"/><Relationship Id="rId9" Type="http://schemas.openxmlformats.org/officeDocument/2006/relationships/tags" Target="../tags/tag7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ags" Target="../tags/tag45.xml"/><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4.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7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7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78.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79.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38.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4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41.png"/><Relationship Id="rId4" Type="http://schemas.openxmlformats.org/officeDocument/2006/relationships/image" Target="../media/image40.GIF"/></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ags" Target="../tags/tag5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5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descr="e7d195523061f1c01d60fa9f1cfcbfb3d7dea265119d71e15FBB43640B43E9A75E03FE54C774D5D4779ED45933E78901D3CB0E69E39D04A9E1E9B25CF060C4BCA4D072860494D0D8E683C2FE58414E15DA0C0FDA91E9DF4A87D4A386CDA84638162803B4B548953563CC064A369DDAF33BFAA2FA0A8E2B1D6BB464A79BE5AE72D6D8A4E4F731A55A"/>
          <p:cNvSpPr txBox="1"/>
          <p:nvPr/>
        </p:nvSpPr>
        <p:spPr>
          <a:xfrm rot="5400000">
            <a:off x="-2060292" y="1328405"/>
            <a:ext cx="5923081" cy="1568450"/>
          </a:xfrm>
          <a:prstGeom prst="rect">
            <a:avLst/>
          </a:prstGeom>
          <a:noFill/>
        </p:spPr>
        <p:txBody>
          <a:bodyPr wrap="square" rtlCol="0">
            <a:spAutoFit/>
          </a:bodyPr>
          <a:lstStyle/>
          <a:p>
            <a:pPr algn="ctr"/>
            <a:r>
              <a:rPr kumimoji="1" lang="en-US" altLang="en-US" sz="9600" b="1" dirty="0">
                <a:solidFill>
                  <a:srgbClr val="6EA6DE"/>
                </a:solidFill>
                <a:latin typeface="Source Han Sans CN Heavy" panose="020B0A00000000000000" charset="-122"/>
                <a:ea typeface="Source Han Sans CN Heavy" panose="020B0A00000000000000" charset="-122"/>
                <a:cs typeface="Josefin Sans" charset="0"/>
              </a:rPr>
              <a:t>202</a:t>
            </a:r>
            <a:r>
              <a:rPr kumimoji="1" lang="en-US" altLang="zh-CN" sz="9600" b="1" dirty="0">
                <a:solidFill>
                  <a:srgbClr val="6EA6DE"/>
                </a:solidFill>
                <a:latin typeface="Source Han Sans CN Heavy" panose="020B0A00000000000000" charset="-122"/>
                <a:ea typeface="Source Han Sans CN Heavy" panose="020B0A00000000000000" charset="-122"/>
                <a:cs typeface="Josefin Sans" charset="0"/>
              </a:rPr>
              <a:t>4</a:t>
            </a:r>
            <a:endParaRPr kumimoji="1" lang="en-US" altLang="en-US" sz="9600" b="1" dirty="0">
              <a:solidFill>
                <a:srgbClr val="6EA6DE"/>
              </a:solidFill>
              <a:latin typeface="Source Han Sans CN Heavy" panose="020B0A00000000000000" charset="-122"/>
              <a:ea typeface="Source Han Sans CN Heavy" panose="020B0A00000000000000" charset="-122"/>
              <a:cs typeface="Josefin Sans" charset="0"/>
            </a:endParaRPr>
          </a:p>
        </p:txBody>
      </p:sp>
      <p:sp>
        <p:nvSpPr>
          <p:cNvPr id="2" name="e7d195523061f1c0" descr="e7d195523061f1c01d60fa9f1cfcbfb3d7dea265119d71e15FBB43640B43E9A75E03FE54C774D5D4779ED45933E78901D3CB0E69E39D04A9E1E9B25CF060C4BCA4D072860494D0D8E683C2FE58414E15DA0C0FDA91E9DF4A87D4A386CDA84638162803B4B548953563CC064A369DDAF33BFAA2FA0A8E2B1D6BB464A79BE5AE72D6D8A4E4F731A55A" hidden="1"/>
          <p:cNvSpPr txBox="1"/>
          <p:nvPr/>
        </p:nvSpPr>
        <p:spPr>
          <a:xfrm>
            <a:off x="-355600" y="1803400"/>
            <a:ext cx="262251" cy="1016000"/>
          </a:xfrm>
          <a:prstGeom prst="rect">
            <a:avLst/>
          </a:prstGeom>
          <a:noFill/>
        </p:spPr>
        <p:txBody>
          <a:bodyPr vert="wordArtVert" rtlCol="0">
            <a:spAutoFit/>
          </a:bodyPr>
          <a:lstStyle/>
          <a:p>
            <a:r>
              <a:rPr lang="en-US" altLang="zh-CN" sz="100"/>
              <a:t>e7d195523061f1c01d60fa9f1cfcbfb3d7dea265119d71e15FBB43640B43E9A75E03FE54C774D5D4779ED45933E78901D3CB0E69E39D04A9E1E9B25CF060C4BCA4D072860494D0D8E683C2FE58414E15DA0C0FDA91E9DF4A87D4A386CDA84638162803B4B548953563CC064A369DDAF33BFAA2FA0A8E2B1D6BB464A79BE5AE72D6D8A4E4F731A55A</a:t>
            </a:r>
            <a:endParaRPr lang="zh-CN" altLang="en-US" sz="100"/>
          </a:p>
        </p:txBody>
      </p:sp>
      <p:sp>
        <p:nvSpPr>
          <p:cNvPr id="15" name="object 8" descr="e7d195523061f1c01d60fa9f1cfcbfb3d7dea265119d71e15FBB43640B43E9A75E03FE54C774D5D4779ED45933E78901D3CB0E69E39D04A9E1E9B25CF060C4BCA4D072860494D0D8E683C2FE58414E15877B695135D6CEB30962CF2075449C804E6F29D49CE62F2EB207CEA50615BC9B65D91765878A06D1A54029FD44ADE983229E43F72FFED854"/>
          <p:cNvSpPr txBox="1"/>
          <p:nvPr/>
        </p:nvSpPr>
        <p:spPr>
          <a:xfrm>
            <a:off x="7717536" y="5857875"/>
            <a:ext cx="3986784" cy="294640"/>
          </a:xfrm>
          <a:prstGeom prst="rect">
            <a:avLst/>
          </a:prstGeom>
        </p:spPr>
        <p:txBody>
          <a:bodyPr lIns="0" tIns="0" rIns="0" bIns="0"/>
          <a:lstStyle/>
          <a:p>
            <a:pPr marL="7620" defTabSz="544195">
              <a:defRPr/>
            </a:pPr>
            <a:r>
              <a:rPr lang="zh-CN" altLang="en-US" sz="2000" b="1" dirty="0">
                <a:solidFill>
                  <a:srgbClr val="6EA6DE"/>
                </a:solidFill>
                <a:latin typeface="Source Han Sans CN Bold" panose="020B0A00000000000000" charset="-122"/>
                <a:ea typeface="Source Han Sans CN Bold" panose="020B0A00000000000000" charset="-122"/>
                <a:cs typeface="Source Han Sans CN Bold" panose="020B0A00000000000000" charset="-122"/>
              </a:rPr>
              <a:t>汇报人</a:t>
            </a:r>
            <a:r>
              <a:rPr lang="en-US" altLang="zh-CN" sz="2000" b="1" dirty="0">
                <a:solidFill>
                  <a:srgbClr val="6EA6DE"/>
                </a:solidFill>
                <a:latin typeface="Source Han Sans CN Bold" panose="020B0A00000000000000" charset="-122"/>
                <a:ea typeface="Source Han Sans CN Bold" panose="020B0A00000000000000" charset="-122"/>
                <a:cs typeface="Source Han Sans CN Bold" panose="020B0A00000000000000" charset="-122"/>
              </a:rPr>
              <a:t>:</a:t>
            </a:r>
            <a:r>
              <a:rPr lang="zh-CN" altLang="en-US" sz="2000" b="1" dirty="0">
                <a:solidFill>
                  <a:srgbClr val="6EA6DE"/>
                </a:solidFill>
                <a:latin typeface="Source Han Sans CN Bold" panose="020B0A00000000000000" charset="-122"/>
                <a:ea typeface="Source Han Sans CN Bold" panose="020B0A00000000000000" charset="-122"/>
                <a:cs typeface="Source Han Sans CN Bold" panose="020B0A00000000000000" charset="-122"/>
              </a:rPr>
              <a:t>高焕景 徐亚</a:t>
            </a:r>
            <a:r>
              <a:rPr lang="zh-CN" altLang="en-US" sz="2000" b="1">
                <a:solidFill>
                  <a:srgbClr val="6EA6DE"/>
                </a:solidFill>
                <a:latin typeface="Source Han Sans CN Bold" panose="020B0A00000000000000" charset="-122"/>
                <a:ea typeface="Source Han Sans CN Bold" panose="020B0A00000000000000" charset="-122"/>
                <a:cs typeface="Source Han Sans CN Bold" panose="020B0A00000000000000" charset="-122"/>
              </a:rPr>
              <a:t>妮 孔馨怡</a:t>
            </a:r>
            <a:endParaRPr lang="en-US" altLang="zh-CN" sz="2000" b="1" dirty="0">
              <a:solidFill>
                <a:srgbClr val="6EA6DE"/>
              </a:solidFill>
              <a:latin typeface="Source Han Sans CN Bold" panose="020B0A00000000000000" charset="-122"/>
              <a:ea typeface="Source Han Sans CN Bold" panose="020B0A00000000000000" charset="-122"/>
              <a:cs typeface="Source Han Sans CN Bold" panose="020B0A00000000000000" charset="-122"/>
            </a:endParaRPr>
          </a:p>
        </p:txBody>
      </p:sp>
      <p:sp>
        <p:nvSpPr>
          <p:cNvPr id="48" name="文本框 47"/>
          <p:cNvSpPr txBox="1"/>
          <p:nvPr>
            <p:custDataLst>
              <p:tags r:id="rId1"/>
            </p:custDataLst>
          </p:nvPr>
        </p:nvSpPr>
        <p:spPr>
          <a:xfrm>
            <a:off x="4863465" y="5022215"/>
            <a:ext cx="5591810" cy="785215"/>
          </a:xfrm>
          <a:prstGeom prst="rect">
            <a:avLst/>
          </a:prstGeom>
          <a:noFill/>
        </p:spPr>
        <p:txBody>
          <a:bodyPr wrap="square" rtlCol="0">
            <a:spAutoFit/>
          </a:bodyPr>
          <a:lstStyle/>
          <a:p>
            <a:pPr algn="l">
              <a:lnSpc>
                <a:spcPct val="110000"/>
              </a:lnSpc>
            </a:pPr>
            <a:r>
              <a:rPr lang="zh-CN" altLang="en-US" sz="4400" b="1" dirty="0">
                <a:solidFill>
                  <a:srgbClr val="6EA6DE"/>
                </a:solidFill>
                <a:latin typeface="Source Han Sans CN Bold" panose="020B0A00000000000000" charset="-122"/>
                <a:ea typeface="Source Han Sans CN Bold" panose="020B0A00000000000000" charset="-122"/>
              </a:rPr>
              <a:t>第十三组汇报</a:t>
            </a:r>
            <a:endParaRPr lang="zh-CN" altLang="en-US" sz="2000" b="1" dirty="0">
              <a:solidFill>
                <a:srgbClr val="6EA6DE"/>
              </a:solidFill>
              <a:latin typeface="Source Han Sans CN Bold" panose="020B0A00000000000000" charset="-122"/>
              <a:ea typeface="Source Han Sans CN Bold" panose="020B0A00000000000000" charset="-122"/>
              <a:cs typeface="Source Han Sans CN Bold" panose="020B0A00000000000000" charset="-122"/>
            </a:endParaRPr>
          </a:p>
        </p:txBody>
      </p:sp>
      <p:pic>
        <p:nvPicPr>
          <p:cNvPr id="3" name="图片 2" descr="131113-菊花-010"/>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5010150" y="387985"/>
            <a:ext cx="6694170" cy="4467860"/>
          </a:xfrm>
          <a:prstGeom prst="rect">
            <a:avLst/>
          </a:prstGeom>
        </p:spPr>
      </p:pic>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389255" y="4626610"/>
            <a:ext cx="1415415" cy="561975"/>
            <a:chOff x="3768308" y="2508637"/>
            <a:chExt cx="4655383" cy="1847076"/>
          </a:xfrm>
          <a:solidFill>
            <a:srgbClr val="6EA6DE"/>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4" name="文本框 3"/>
          <p:cNvSpPr txBox="1"/>
          <p:nvPr/>
        </p:nvSpPr>
        <p:spPr>
          <a:xfrm>
            <a:off x="322580" y="5345430"/>
            <a:ext cx="2355215" cy="875665"/>
          </a:xfrm>
          <a:prstGeom prst="rect">
            <a:avLst/>
          </a:prstGeom>
          <a:noFill/>
        </p:spPr>
        <p:txBody>
          <a:bodyPr wrap="square" rtlCol="0" anchor="t">
            <a:spAutoFit/>
          </a:bodyPr>
          <a:lstStyle/>
          <a:p>
            <a:pPr algn="dist">
              <a:lnSpc>
                <a:spcPct val="150000"/>
              </a:lnSpc>
            </a:pPr>
            <a:r>
              <a:rPr lang="zh-CN" altLang="en-US" sz="1600">
                <a:solidFill>
                  <a:srgbClr val="6EA6DE"/>
                </a:solidFill>
                <a:latin typeface="Microsoft YaHei" panose="020B0502040204020203" charset="-122"/>
                <a:ea typeface="Microsoft YaHei" panose="020B0502040204020203" charset="-122"/>
                <a:cs typeface="Microsoft YaHei" panose="020B0502040204020203" charset="-122"/>
              </a:rPr>
              <a:t>上善若水 海纳百川</a:t>
            </a:r>
          </a:p>
          <a:p>
            <a:pPr algn="dist">
              <a:lnSpc>
                <a:spcPct val="150000"/>
              </a:lnSpc>
            </a:pPr>
            <a:r>
              <a:rPr lang="zh-CN" altLang="en-US" sz="1600">
                <a:solidFill>
                  <a:srgbClr val="6EA6DE"/>
                </a:solidFill>
                <a:latin typeface="Microsoft YaHei" panose="020B0502040204020203" charset="-122"/>
                <a:ea typeface="Microsoft YaHei" panose="020B0502040204020203" charset="-122"/>
                <a:cs typeface="Microsoft YaHei" panose="020B0502040204020203" charset="-122"/>
              </a:rPr>
              <a:t>大道明德 学用济世</a:t>
            </a:r>
            <a:r>
              <a:rPr lang="zh-CN" altLang="en-US">
                <a:solidFill>
                  <a:srgbClr val="6EA6DE"/>
                </a:solidFill>
                <a:latin typeface="Microsoft YaHei" panose="020B0502040204020203" charset="-122"/>
                <a:ea typeface="Microsoft YaHei" panose="020B0502040204020203" charset="-122"/>
                <a:cs typeface="Microsoft YaHei" panose="020B0502040204020203" charset="-122"/>
              </a:rPr>
              <a:t> </a:t>
            </a: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Users/caizheng/Desktop/蓝色2/181113-16届菊花节-156-编辑.jpg181113-16届菊花节-156-编辑"/>
          <p:cNvPicPr>
            <a:picLocks noChangeAspect="1"/>
          </p:cNvPicPr>
          <p:nvPr/>
        </p:nvPicPr>
        <p:blipFill>
          <a:blip r:embed="rId2" cstate="screen"/>
          <a:srcRect/>
          <a:stretch>
            <a:fillRect/>
          </a:stretch>
        </p:blipFill>
        <p:spPr>
          <a:xfrm>
            <a:off x="778510" y="-43180"/>
            <a:ext cx="10584815" cy="6936105"/>
          </a:xfrm>
          <a:prstGeom prst="rect">
            <a:avLst/>
          </a:prstGeom>
        </p:spPr>
      </p:pic>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4105" y="2549770"/>
            <a:ext cx="4064000" cy="36576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4059895" y="2549770"/>
            <a:ext cx="4068105" cy="36576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8128000" y="2549770"/>
            <a:ext cx="4064000" cy="36576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合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nvGrpSpPr>
        <p:grpSpPr>
          <a:xfrm>
            <a:off x="1469924" y="3246657"/>
            <a:ext cx="869106" cy="851878"/>
            <a:chOff x="2008188" y="1966913"/>
            <a:chExt cx="881063" cy="863600"/>
          </a:xfrm>
          <a:solidFill>
            <a:schemeClr val="bg1">
              <a:lumMod val="95000"/>
            </a:schemeClr>
          </a:solidFill>
        </p:grpSpPr>
        <p:sp>
          <p:nvSpPr>
            <p:cNvPr id="13" name="Freeform 5"/>
            <p:cNvSpPr>
              <a:spLocks noEditPoints="1"/>
            </p:cNvSpPr>
            <p:nvPr/>
          </p:nvSpPr>
          <p:spPr bwMode="auto">
            <a:xfrm>
              <a:off x="2008188" y="2136775"/>
              <a:ext cx="881063" cy="503238"/>
            </a:xfrm>
            <a:custGeom>
              <a:avLst/>
              <a:gdLst>
                <a:gd name="T0" fmla="*/ 11 w 448"/>
                <a:gd name="T1" fmla="*/ 21 h 256"/>
                <a:gd name="T2" fmla="*/ 395 w 448"/>
                <a:gd name="T3" fmla="*/ 21 h 256"/>
                <a:gd name="T4" fmla="*/ 427 w 448"/>
                <a:gd name="T5" fmla="*/ 53 h 256"/>
                <a:gd name="T6" fmla="*/ 427 w 448"/>
                <a:gd name="T7" fmla="*/ 246 h 256"/>
                <a:gd name="T8" fmla="*/ 437 w 448"/>
                <a:gd name="T9" fmla="*/ 235 h 256"/>
                <a:gd name="T10" fmla="*/ 373 w 448"/>
                <a:gd name="T11" fmla="*/ 235 h 256"/>
                <a:gd name="T12" fmla="*/ 384 w 448"/>
                <a:gd name="T13" fmla="*/ 246 h 256"/>
                <a:gd name="T14" fmla="*/ 384 w 448"/>
                <a:gd name="T15" fmla="*/ 203 h 256"/>
                <a:gd name="T16" fmla="*/ 384 w 448"/>
                <a:gd name="T17" fmla="*/ 192 h 256"/>
                <a:gd name="T18" fmla="*/ 373 w 448"/>
                <a:gd name="T19" fmla="*/ 192 h 256"/>
                <a:gd name="T20" fmla="*/ 75 w 448"/>
                <a:gd name="T21" fmla="*/ 192 h 256"/>
                <a:gd name="T22" fmla="*/ 64 w 448"/>
                <a:gd name="T23" fmla="*/ 192 h 256"/>
                <a:gd name="T24" fmla="*/ 64 w 448"/>
                <a:gd name="T25" fmla="*/ 203 h 256"/>
                <a:gd name="T26" fmla="*/ 64 w 448"/>
                <a:gd name="T27" fmla="*/ 246 h 256"/>
                <a:gd name="T28" fmla="*/ 75 w 448"/>
                <a:gd name="T29" fmla="*/ 235 h 256"/>
                <a:gd name="T30" fmla="*/ 53 w 448"/>
                <a:gd name="T31" fmla="*/ 235 h 256"/>
                <a:gd name="T32" fmla="*/ 21 w 448"/>
                <a:gd name="T33" fmla="*/ 203 h 256"/>
                <a:gd name="T34" fmla="*/ 21 w 448"/>
                <a:gd name="T35" fmla="*/ 10 h 256"/>
                <a:gd name="T36" fmla="*/ 11 w 448"/>
                <a:gd name="T37" fmla="*/ 21 h 256"/>
                <a:gd name="T38" fmla="*/ 11 w 448"/>
                <a:gd name="T39" fmla="*/ 0 h 256"/>
                <a:gd name="T40" fmla="*/ 0 w 448"/>
                <a:gd name="T41" fmla="*/ 0 h 256"/>
                <a:gd name="T42" fmla="*/ 0 w 448"/>
                <a:gd name="T43" fmla="*/ 10 h 256"/>
                <a:gd name="T44" fmla="*/ 0 w 448"/>
                <a:gd name="T45" fmla="*/ 203 h 256"/>
                <a:gd name="T46" fmla="*/ 53 w 448"/>
                <a:gd name="T47" fmla="*/ 256 h 256"/>
                <a:gd name="T48" fmla="*/ 75 w 448"/>
                <a:gd name="T49" fmla="*/ 256 h 256"/>
                <a:gd name="T50" fmla="*/ 85 w 448"/>
                <a:gd name="T51" fmla="*/ 256 h 256"/>
                <a:gd name="T52" fmla="*/ 85 w 448"/>
                <a:gd name="T53" fmla="*/ 246 h 256"/>
                <a:gd name="T54" fmla="*/ 85 w 448"/>
                <a:gd name="T55" fmla="*/ 203 h 256"/>
                <a:gd name="T56" fmla="*/ 75 w 448"/>
                <a:gd name="T57" fmla="*/ 214 h 256"/>
                <a:gd name="T58" fmla="*/ 373 w 448"/>
                <a:gd name="T59" fmla="*/ 214 h 256"/>
                <a:gd name="T60" fmla="*/ 363 w 448"/>
                <a:gd name="T61" fmla="*/ 203 h 256"/>
                <a:gd name="T62" fmla="*/ 363 w 448"/>
                <a:gd name="T63" fmla="*/ 246 h 256"/>
                <a:gd name="T64" fmla="*/ 363 w 448"/>
                <a:gd name="T65" fmla="*/ 256 h 256"/>
                <a:gd name="T66" fmla="*/ 373 w 448"/>
                <a:gd name="T67" fmla="*/ 256 h 256"/>
                <a:gd name="T68" fmla="*/ 437 w 448"/>
                <a:gd name="T69" fmla="*/ 256 h 256"/>
                <a:gd name="T70" fmla="*/ 448 w 448"/>
                <a:gd name="T71" fmla="*/ 256 h 256"/>
                <a:gd name="T72" fmla="*/ 448 w 448"/>
                <a:gd name="T73" fmla="*/ 246 h 256"/>
                <a:gd name="T74" fmla="*/ 448 w 448"/>
                <a:gd name="T75" fmla="*/ 53 h 256"/>
                <a:gd name="T76" fmla="*/ 395 w 448"/>
                <a:gd name="T77" fmla="*/ 0 h 256"/>
                <a:gd name="T78" fmla="*/ 11 w 448"/>
                <a:gd name="T7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8" h="256">
                  <a:moveTo>
                    <a:pt x="11" y="21"/>
                  </a:moveTo>
                  <a:cubicBezTo>
                    <a:pt x="395" y="21"/>
                    <a:pt x="395" y="21"/>
                    <a:pt x="395" y="21"/>
                  </a:cubicBezTo>
                  <a:cubicBezTo>
                    <a:pt x="412" y="21"/>
                    <a:pt x="427" y="35"/>
                    <a:pt x="427" y="53"/>
                  </a:cubicBezTo>
                  <a:cubicBezTo>
                    <a:pt x="427" y="246"/>
                    <a:pt x="427" y="246"/>
                    <a:pt x="427" y="246"/>
                  </a:cubicBezTo>
                  <a:cubicBezTo>
                    <a:pt x="437" y="235"/>
                    <a:pt x="437" y="235"/>
                    <a:pt x="437" y="235"/>
                  </a:cubicBezTo>
                  <a:cubicBezTo>
                    <a:pt x="373" y="235"/>
                    <a:pt x="373" y="235"/>
                    <a:pt x="373" y="235"/>
                  </a:cubicBezTo>
                  <a:cubicBezTo>
                    <a:pt x="384" y="246"/>
                    <a:pt x="384" y="246"/>
                    <a:pt x="384" y="246"/>
                  </a:cubicBezTo>
                  <a:cubicBezTo>
                    <a:pt x="384" y="203"/>
                    <a:pt x="384" y="203"/>
                    <a:pt x="384" y="203"/>
                  </a:cubicBezTo>
                  <a:cubicBezTo>
                    <a:pt x="384" y="192"/>
                    <a:pt x="384" y="192"/>
                    <a:pt x="384" y="192"/>
                  </a:cubicBezTo>
                  <a:cubicBezTo>
                    <a:pt x="373" y="192"/>
                    <a:pt x="373" y="192"/>
                    <a:pt x="373" y="192"/>
                  </a:cubicBezTo>
                  <a:cubicBezTo>
                    <a:pt x="75" y="192"/>
                    <a:pt x="75" y="192"/>
                    <a:pt x="75" y="192"/>
                  </a:cubicBezTo>
                  <a:cubicBezTo>
                    <a:pt x="64" y="192"/>
                    <a:pt x="64" y="192"/>
                    <a:pt x="64" y="192"/>
                  </a:cubicBezTo>
                  <a:cubicBezTo>
                    <a:pt x="64" y="203"/>
                    <a:pt x="64" y="203"/>
                    <a:pt x="64" y="203"/>
                  </a:cubicBezTo>
                  <a:cubicBezTo>
                    <a:pt x="64" y="246"/>
                    <a:pt x="64" y="246"/>
                    <a:pt x="64" y="246"/>
                  </a:cubicBezTo>
                  <a:cubicBezTo>
                    <a:pt x="75" y="235"/>
                    <a:pt x="75" y="235"/>
                    <a:pt x="75" y="235"/>
                  </a:cubicBezTo>
                  <a:cubicBezTo>
                    <a:pt x="53" y="235"/>
                    <a:pt x="53" y="235"/>
                    <a:pt x="53" y="235"/>
                  </a:cubicBezTo>
                  <a:cubicBezTo>
                    <a:pt x="36" y="235"/>
                    <a:pt x="21" y="221"/>
                    <a:pt x="21" y="203"/>
                  </a:cubicBezTo>
                  <a:cubicBezTo>
                    <a:pt x="21" y="10"/>
                    <a:pt x="21" y="10"/>
                    <a:pt x="21" y="10"/>
                  </a:cubicBezTo>
                  <a:cubicBezTo>
                    <a:pt x="11" y="21"/>
                    <a:pt x="11" y="21"/>
                    <a:pt x="11" y="21"/>
                  </a:cubicBezTo>
                  <a:close/>
                  <a:moveTo>
                    <a:pt x="11" y="0"/>
                  </a:moveTo>
                  <a:cubicBezTo>
                    <a:pt x="0" y="0"/>
                    <a:pt x="0" y="0"/>
                    <a:pt x="0" y="0"/>
                  </a:cubicBezTo>
                  <a:cubicBezTo>
                    <a:pt x="0" y="10"/>
                    <a:pt x="0" y="10"/>
                    <a:pt x="0" y="10"/>
                  </a:cubicBezTo>
                  <a:cubicBezTo>
                    <a:pt x="0" y="203"/>
                    <a:pt x="0" y="203"/>
                    <a:pt x="0" y="203"/>
                  </a:cubicBezTo>
                  <a:cubicBezTo>
                    <a:pt x="0" y="232"/>
                    <a:pt x="24" y="256"/>
                    <a:pt x="53" y="256"/>
                  </a:cubicBezTo>
                  <a:cubicBezTo>
                    <a:pt x="75" y="256"/>
                    <a:pt x="75" y="256"/>
                    <a:pt x="75" y="256"/>
                  </a:cubicBezTo>
                  <a:cubicBezTo>
                    <a:pt x="85" y="256"/>
                    <a:pt x="85" y="256"/>
                    <a:pt x="85" y="256"/>
                  </a:cubicBezTo>
                  <a:cubicBezTo>
                    <a:pt x="85" y="246"/>
                    <a:pt x="85" y="246"/>
                    <a:pt x="85" y="246"/>
                  </a:cubicBezTo>
                  <a:cubicBezTo>
                    <a:pt x="85" y="203"/>
                    <a:pt x="85" y="203"/>
                    <a:pt x="85" y="203"/>
                  </a:cubicBezTo>
                  <a:cubicBezTo>
                    <a:pt x="75" y="214"/>
                    <a:pt x="75" y="214"/>
                    <a:pt x="75" y="214"/>
                  </a:cubicBezTo>
                  <a:cubicBezTo>
                    <a:pt x="373" y="214"/>
                    <a:pt x="373" y="214"/>
                    <a:pt x="373" y="214"/>
                  </a:cubicBezTo>
                  <a:cubicBezTo>
                    <a:pt x="363" y="203"/>
                    <a:pt x="363" y="203"/>
                    <a:pt x="363" y="203"/>
                  </a:cubicBezTo>
                  <a:cubicBezTo>
                    <a:pt x="363" y="246"/>
                    <a:pt x="363" y="246"/>
                    <a:pt x="363" y="246"/>
                  </a:cubicBezTo>
                  <a:cubicBezTo>
                    <a:pt x="363" y="256"/>
                    <a:pt x="363" y="256"/>
                    <a:pt x="363" y="256"/>
                  </a:cubicBezTo>
                  <a:cubicBezTo>
                    <a:pt x="373" y="256"/>
                    <a:pt x="373" y="256"/>
                    <a:pt x="373" y="256"/>
                  </a:cubicBezTo>
                  <a:cubicBezTo>
                    <a:pt x="437" y="256"/>
                    <a:pt x="437" y="256"/>
                    <a:pt x="437" y="256"/>
                  </a:cubicBezTo>
                  <a:cubicBezTo>
                    <a:pt x="448" y="256"/>
                    <a:pt x="448" y="256"/>
                    <a:pt x="448" y="256"/>
                  </a:cubicBezTo>
                  <a:cubicBezTo>
                    <a:pt x="448" y="246"/>
                    <a:pt x="448" y="246"/>
                    <a:pt x="448" y="246"/>
                  </a:cubicBezTo>
                  <a:cubicBezTo>
                    <a:pt x="448" y="53"/>
                    <a:pt x="448" y="53"/>
                    <a:pt x="448" y="53"/>
                  </a:cubicBezTo>
                  <a:cubicBezTo>
                    <a:pt x="448" y="24"/>
                    <a:pt x="424" y="0"/>
                    <a:pt x="395" y="0"/>
                  </a:cubicBezTo>
                  <a:cubicBezTo>
                    <a:pt x="11" y="0"/>
                    <a:pt x="11"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2197101" y="2595563"/>
              <a:ext cx="503238" cy="234950"/>
            </a:xfrm>
            <a:custGeom>
              <a:avLst/>
              <a:gdLst>
                <a:gd name="T0" fmla="*/ 235 w 256"/>
                <a:gd name="T1" fmla="*/ 108 h 119"/>
                <a:gd name="T2" fmla="*/ 245 w 256"/>
                <a:gd name="T3" fmla="*/ 97 h 119"/>
                <a:gd name="T4" fmla="*/ 11 w 256"/>
                <a:gd name="T5" fmla="*/ 97 h 119"/>
                <a:gd name="T6" fmla="*/ 21 w 256"/>
                <a:gd name="T7" fmla="*/ 108 h 119"/>
                <a:gd name="T8" fmla="*/ 21 w 256"/>
                <a:gd name="T9" fmla="*/ 10 h 119"/>
                <a:gd name="T10" fmla="*/ 11 w 256"/>
                <a:gd name="T11" fmla="*/ 0 h 119"/>
                <a:gd name="T12" fmla="*/ 0 w 256"/>
                <a:gd name="T13" fmla="*/ 10 h 119"/>
                <a:gd name="T14" fmla="*/ 0 w 256"/>
                <a:gd name="T15" fmla="*/ 108 h 119"/>
                <a:gd name="T16" fmla="*/ 11 w 256"/>
                <a:gd name="T17" fmla="*/ 119 h 119"/>
                <a:gd name="T18" fmla="*/ 245 w 256"/>
                <a:gd name="T19" fmla="*/ 119 h 119"/>
                <a:gd name="T20" fmla="*/ 256 w 256"/>
                <a:gd name="T21" fmla="*/ 108 h 119"/>
                <a:gd name="T22" fmla="*/ 256 w 256"/>
                <a:gd name="T23" fmla="*/ 10 h 119"/>
                <a:gd name="T24" fmla="*/ 245 w 256"/>
                <a:gd name="T25" fmla="*/ 0 h 119"/>
                <a:gd name="T26" fmla="*/ 235 w 256"/>
                <a:gd name="T27" fmla="*/ 10 h 119"/>
                <a:gd name="T28" fmla="*/ 235 w 256"/>
                <a:gd name="T29" fmla="*/ 10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6" h="119">
                  <a:moveTo>
                    <a:pt x="235" y="108"/>
                  </a:moveTo>
                  <a:cubicBezTo>
                    <a:pt x="245" y="97"/>
                    <a:pt x="245" y="97"/>
                    <a:pt x="245" y="97"/>
                  </a:cubicBezTo>
                  <a:cubicBezTo>
                    <a:pt x="11" y="97"/>
                    <a:pt x="11" y="97"/>
                    <a:pt x="11" y="97"/>
                  </a:cubicBezTo>
                  <a:cubicBezTo>
                    <a:pt x="21" y="108"/>
                    <a:pt x="21" y="108"/>
                    <a:pt x="21" y="108"/>
                  </a:cubicBezTo>
                  <a:cubicBezTo>
                    <a:pt x="21" y="10"/>
                    <a:pt x="21" y="10"/>
                    <a:pt x="21" y="10"/>
                  </a:cubicBezTo>
                  <a:cubicBezTo>
                    <a:pt x="21" y="4"/>
                    <a:pt x="17" y="0"/>
                    <a:pt x="11" y="0"/>
                  </a:cubicBezTo>
                  <a:cubicBezTo>
                    <a:pt x="5" y="0"/>
                    <a:pt x="0" y="4"/>
                    <a:pt x="0" y="10"/>
                  </a:cubicBezTo>
                  <a:cubicBezTo>
                    <a:pt x="0" y="108"/>
                    <a:pt x="0" y="108"/>
                    <a:pt x="0" y="108"/>
                  </a:cubicBezTo>
                  <a:cubicBezTo>
                    <a:pt x="0" y="114"/>
                    <a:pt x="5" y="119"/>
                    <a:pt x="11" y="119"/>
                  </a:cubicBezTo>
                  <a:cubicBezTo>
                    <a:pt x="245" y="119"/>
                    <a:pt x="245" y="119"/>
                    <a:pt x="245" y="119"/>
                  </a:cubicBezTo>
                  <a:cubicBezTo>
                    <a:pt x="251" y="119"/>
                    <a:pt x="256" y="114"/>
                    <a:pt x="256" y="108"/>
                  </a:cubicBezTo>
                  <a:cubicBezTo>
                    <a:pt x="256" y="10"/>
                    <a:pt x="256" y="10"/>
                    <a:pt x="256" y="10"/>
                  </a:cubicBezTo>
                  <a:cubicBezTo>
                    <a:pt x="256" y="4"/>
                    <a:pt x="251" y="0"/>
                    <a:pt x="245" y="0"/>
                  </a:cubicBezTo>
                  <a:cubicBezTo>
                    <a:pt x="239" y="0"/>
                    <a:pt x="235" y="4"/>
                    <a:pt x="235" y="10"/>
                  </a:cubicBezTo>
                  <a:lnTo>
                    <a:pt x="235"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2187576" y="2281238"/>
              <a:ext cx="271463" cy="44450"/>
            </a:xfrm>
            <a:custGeom>
              <a:avLst/>
              <a:gdLst>
                <a:gd name="T0" fmla="*/ 0 w 171"/>
                <a:gd name="T1" fmla="*/ 28 h 28"/>
                <a:gd name="T2" fmla="*/ 171 w 171"/>
                <a:gd name="T3" fmla="*/ 28 h 28"/>
                <a:gd name="T4" fmla="*/ 171 w 171"/>
                <a:gd name="T5" fmla="*/ 0 h 28"/>
                <a:gd name="T6" fmla="*/ 0 w 171"/>
                <a:gd name="T7" fmla="*/ 0 h 28"/>
                <a:gd name="T8" fmla="*/ 0 w 171"/>
                <a:gd name="T9" fmla="*/ 28 h 28"/>
                <a:gd name="T10" fmla="*/ 0 w 171"/>
                <a:gd name="T11" fmla="*/ 28 h 28"/>
              </a:gdLst>
              <a:ahLst/>
              <a:cxnLst>
                <a:cxn ang="0">
                  <a:pos x="T0" y="T1"/>
                </a:cxn>
                <a:cxn ang="0">
                  <a:pos x="T2" y="T3"/>
                </a:cxn>
                <a:cxn ang="0">
                  <a:pos x="T4" y="T5"/>
                </a:cxn>
                <a:cxn ang="0">
                  <a:pos x="T6" y="T7"/>
                </a:cxn>
                <a:cxn ang="0">
                  <a:pos x="T8" y="T9"/>
                </a:cxn>
                <a:cxn ang="0">
                  <a:pos x="T10" y="T11"/>
                </a:cxn>
              </a:cxnLst>
              <a:rect l="0" t="0" r="r" b="b"/>
              <a:pathLst>
                <a:path w="171" h="28">
                  <a:moveTo>
                    <a:pt x="0" y="28"/>
                  </a:moveTo>
                  <a:lnTo>
                    <a:pt x="171" y="28"/>
                  </a:lnTo>
                  <a:lnTo>
                    <a:pt x="171" y="0"/>
                  </a:lnTo>
                  <a:lnTo>
                    <a:pt x="0" y="0"/>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2155826" y="1966913"/>
              <a:ext cx="585788" cy="188913"/>
            </a:xfrm>
            <a:custGeom>
              <a:avLst/>
              <a:gdLst>
                <a:gd name="T0" fmla="*/ 26 w 369"/>
                <a:gd name="T1" fmla="*/ 119 h 119"/>
                <a:gd name="T2" fmla="*/ 26 w 369"/>
                <a:gd name="T3" fmla="*/ 14 h 119"/>
                <a:gd name="T4" fmla="*/ 12 w 369"/>
                <a:gd name="T5" fmla="*/ 26 h 119"/>
                <a:gd name="T6" fmla="*/ 357 w 369"/>
                <a:gd name="T7" fmla="*/ 26 h 119"/>
                <a:gd name="T8" fmla="*/ 343 w 369"/>
                <a:gd name="T9" fmla="*/ 14 h 119"/>
                <a:gd name="T10" fmla="*/ 343 w 369"/>
                <a:gd name="T11" fmla="*/ 119 h 119"/>
                <a:gd name="T12" fmla="*/ 369 w 369"/>
                <a:gd name="T13" fmla="*/ 119 h 119"/>
                <a:gd name="T14" fmla="*/ 369 w 369"/>
                <a:gd name="T15" fmla="*/ 14 h 119"/>
                <a:gd name="T16" fmla="*/ 369 w 369"/>
                <a:gd name="T17" fmla="*/ 0 h 119"/>
                <a:gd name="T18" fmla="*/ 357 w 369"/>
                <a:gd name="T19" fmla="*/ 0 h 119"/>
                <a:gd name="T20" fmla="*/ 12 w 369"/>
                <a:gd name="T21" fmla="*/ 0 h 119"/>
                <a:gd name="T22" fmla="*/ 0 w 369"/>
                <a:gd name="T23" fmla="*/ 0 h 119"/>
                <a:gd name="T24" fmla="*/ 0 w 369"/>
                <a:gd name="T25" fmla="*/ 14 h 119"/>
                <a:gd name="T26" fmla="*/ 0 w 369"/>
                <a:gd name="T27" fmla="*/ 119 h 119"/>
                <a:gd name="T28" fmla="*/ 26 w 369"/>
                <a:gd name="T29" fmla="*/ 119 h 119"/>
                <a:gd name="T30" fmla="*/ 26 w 369"/>
                <a:gd name="T3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119">
                  <a:moveTo>
                    <a:pt x="26" y="119"/>
                  </a:moveTo>
                  <a:lnTo>
                    <a:pt x="26" y="14"/>
                  </a:lnTo>
                  <a:lnTo>
                    <a:pt x="12" y="26"/>
                  </a:lnTo>
                  <a:lnTo>
                    <a:pt x="357" y="26"/>
                  </a:lnTo>
                  <a:lnTo>
                    <a:pt x="343" y="14"/>
                  </a:lnTo>
                  <a:lnTo>
                    <a:pt x="343" y="119"/>
                  </a:lnTo>
                  <a:lnTo>
                    <a:pt x="369" y="119"/>
                  </a:lnTo>
                  <a:lnTo>
                    <a:pt x="369" y="14"/>
                  </a:lnTo>
                  <a:lnTo>
                    <a:pt x="369" y="0"/>
                  </a:lnTo>
                  <a:lnTo>
                    <a:pt x="357" y="0"/>
                  </a:lnTo>
                  <a:lnTo>
                    <a:pt x="12" y="0"/>
                  </a:lnTo>
                  <a:lnTo>
                    <a:pt x="0" y="0"/>
                  </a:lnTo>
                  <a:lnTo>
                    <a:pt x="0" y="14"/>
                  </a:lnTo>
                  <a:lnTo>
                    <a:pt x="0" y="119"/>
                  </a:lnTo>
                  <a:lnTo>
                    <a:pt x="26" y="119"/>
                  </a:lnTo>
                  <a:lnTo>
                    <a:pt x="26"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Freeform 1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bwMode="auto">
          <a:xfrm>
            <a:off x="5616540" y="3288921"/>
            <a:ext cx="908940" cy="795902"/>
          </a:xfrm>
          <a:custGeom>
            <a:avLst/>
            <a:gdLst>
              <a:gd name="T0" fmla="*/ 202 w 436"/>
              <a:gd name="T1" fmla="*/ 217 h 381"/>
              <a:gd name="T2" fmla="*/ 187 w 436"/>
              <a:gd name="T3" fmla="*/ 219 h 381"/>
              <a:gd name="T4" fmla="*/ 284 w 436"/>
              <a:gd name="T5" fmla="*/ 281 h 381"/>
              <a:gd name="T6" fmla="*/ 291 w 436"/>
              <a:gd name="T7" fmla="*/ 285 h 381"/>
              <a:gd name="T8" fmla="*/ 298 w 436"/>
              <a:gd name="T9" fmla="*/ 280 h 381"/>
              <a:gd name="T10" fmla="*/ 431 w 436"/>
              <a:gd name="T11" fmla="*/ 182 h 381"/>
              <a:gd name="T12" fmla="*/ 436 w 436"/>
              <a:gd name="T13" fmla="*/ 178 h 381"/>
              <a:gd name="T14" fmla="*/ 436 w 436"/>
              <a:gd name="T15" fmla="*/ 172 h 381"/>
              <a:gd name="T16" fmla="*/ 436 w 436"/>
              <a:gd name="T17" fmla="*/ 61 h 381"/>
              <a:gd name="T18" fmla="*/ 375 w 436"/>
              <a:gd name="T19" fmla="*/ 0 h 381"/>
              <a:gd name="T20" fmla="*/ 12 w 436"/>
              <a:gd name="T21" fmla="*/ 0 h 381"/>
              <a:gd name="T22" fmla="*/ 0 w 436"/>
              <a:gd name="T23" fmla="*/ 0 h 381"/>
              <a:gd name="T24" fmla="*/ 0 w 436"/>
              <a:gd name="T25" fmla="*/ 12 h 381"/>
              <a:gd name="T26" fmla="*/ 0 w 436"/>
              <a:gd name="T27" fmla="*/ 319 h 381"/>
              <a:gd name="T28" fmla="*/ 61 w 436"/>
              <a:gd name="T29" fmla="*/ 381 h 381"/>
              <a:gd name="T30" fmla="*/ 424 w 436"/>
              <a:gd name="T31" fmla="*/ 381 h 381"/>
              <a:gd name="T32" fmla="*/ 436 w 436"/>
              <a:gd name="T33" fmla="*/ 381 h 381"/>
              <a:gd name="T34" fmla="*/ 436 w 436"/>
              <a:gd name="T35" fmla="*/ 369 h 381"/>
              <a:gd name="T36" fmla="*/ 436 w 436"/>
              <a:gd name="T37" fmla="*/ 258 h 381"/>
              <a:gd name="T38" fmla="*/ 424 w 436"/>
              <a:gd name="T39" fmla="*/ 246 h 381"/>
              <a:gd name="T40" fmla="*/ 412 w 436"/>
              <a:gd name="T41" fmla="*/ 258 h 381"/>
              <a:gd name="T42" fmla="*/ 412 w 436"/>
              <a:gd name="T43" fmla="*/ 369 h 381"/>
              <a:gd name="T44" fmla="*/ 424 w 436"/>
              <a:gd name="T45" fmla="*/ 356 h 381"/>
              <a:gd name="T46" fmla="*/ 61 w 436"/>
              <a:gd name="T47" fmla="*/ 356 h 381"/>
              <a:gd name="T48" fmla="*/ 24 w 436"/>
              <a:gd name="T49" fmla="*/ 319 h 381"/>
              <a:gd name="T50" fmla="*/ 24 w 436"/>
              <a:gd name="T51" fmla="*/ 12 h 381"/>
              <a:gd name="T52" fmla="*/ 12 w 436"/>
              <a:gd name="T53" fmla="*/ 24 h 381"/>
              <a:gd name="T54" fmla="*/ 375 w 436"/>
              <a:gd name="T55" fmla="*/ 24 h 381"/>
              <a:gd name="T56" fmla="*/ 412 w 436"/>
              <a:gd name="T57" fmla="*/ 61 h 381"/>
              <a:gd name="T58" fmla="*/ 412 w 436"/>
              <a:gd name="T59" fmla="*/ 172 h 381"/>
              <a:gd name="T60" fmla="*/ 417 w 436"/>
              <a:gd name="T61" fmla="*/ 162 h 381"/>
              <a:gd name="T62" fmla="*/ 284 w 436"/>
              <a:gd name="T63" fmla="*/ 260 h 381"/>
              <a:gd name="T64" fmla="*/ 297 w 436"/>
              <a:gd name="T65" fmla="*/ 260 h 381"/>
              <a:gd name="T66" fmla="*/ 200 w 436"/>
              <a:gd name="T67" fmla="*/ 198 h 381"/>
              <a:gd name="T68" fmla="*/ 192 w 436"/>
              <a:gd name="T69" fmla="*/ 193 h 381"/>
              <a:gd name="T70" fmla="*/ 185 w 436"/>
              <a:gd name="T71" fmla="*/ 200 h 381"/>
              <a:gd name="T72" fmla="*/ 88 w 436"/>
              <a:gd name="T73" fmla="*/ 298 h 381"/>
              <a:gd name="T74" fmla="*/ 88 w 436"/>
              <a:gd name="T75" fmla="*/ 316 h 381"/>
              <a:gd name="T76" fmla="*/ 105 w 436"/>
              <a:gd name="T77" fmla="*/ 316 h 381"/>
              <a:gd name="T78" fmla="*/ 202 w 436"/>
              <a:gd name="T79" fmla="*/ 21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381">
                <a:moveTo>
                  <a:pt x="202" y="217"/>
                </a:moveTo>
                <a:cubicBezTo>
                  <a:pt x="187" y="219"/>
                  <a:pt x="187" y="219"/>
                  <a:pt x="187" y="219"/>
                </a:cubicBezTo>
                <a:cubicBezTo>
                  <a:pt x="284" y="281"/>
                  <a:pt x="284" y="281"/>
                  <a:pt x="284" y="281"/>
                </a:cubicBezTo>
                <a:cubicBezTo>
                  <a:pt x="291" y="285"/>
                  <a:pt x="291" y="285"/>
                  <a:pt x="291" y="285"/>
                </a:cubicBezTo>
                <a:cubicBezTo>
                  <a:pt x="298" y="280"/>
                  <a:pt x="298" y="280"/>
                  <a:pt x="298" y="280"/>
                </a:cubicBezTo>
                <a:cubicBezTo>
                  <a:pt x="431" y="182"/>
                  <a:pt x="431" y="182"/>
                  <a:pt x="431" y="182"/>
                </a:cubicBezTo>
                <a:cubicBezTo>
                  <a:pt x="436" y="178"/>
                  <a:pt x="436" y="178"/>
                  <a:pt x="436" y="178"/>
                </a:cubicBezTo>
                <a:cubicBezTo>
                  <a:pt x="436" y="172"/>
                  <a:pt x="436" y="172"/>
                  <a:pt x="436" y="172"/>
                </a:cubicBezTo>
                <a:cubicBezTo>
                  <a:pt x="436" y="61"/>
                  <a:pt x="436" y="61"/>
                  <a:pt x="436" y="61"/>
                </a:cubicBezTo>
                <a:cubicBezTo>
                  <a:pt x="436" y="27"/>
                  <a:pt x="409" y="0"/>
                  <a:pt x="375" y="0"/>
                </a:cubicBezTo>
                <a:cubicBezTo>
                  <a:pt x="12" y="0"/>
                  <a:pt x="12" y="0"/>
                  <a:pt x="12" y="0"/>
                </a:cubicBezTo>
                <a:cubicBezTo>
                  <a:pt x="0" y="0"/>
                  <a:pt x="0" y="0"/>
                  <a:pt x="0" y="0"/>
                </a:cubicBezTo>
                <a:cubicBezTo>
                  <a:pt x="0" y="12"/>
                  <a:pt x="0" y="12"/>
                  <a:pt x="0" y="12"/>
                </a:cubicBezTo>
                <a:cubicBezTo>
                  <a:pt x="0" y="319"/>
                  <a:pt x="0" y="319"/>
                  <a:pt x="0" y="319"/>
                </a:cubicBezTo>
                <a:cubicBezTo>
                  <a:pt x="0" y="353"/>
                  <a:pt x="27" y="381"/>
                  <a:pt x="61" y="381"/>
                </a:cubicBezTo>
                <a:cubicBezTo>
                  <a:pt x="424" y="381"/>
                  <a:pt x="424" y="381"/>
                  <a:pt x="424" y="381"/>
                </a:cubicBezTo>
                <a:cubicBezTo>
                  <a:pt x="436" y="381"/>
                  <a:pt x="436" y="381"/>
                  <a:pt x="436" y="381"/>
                </a:cubicBezTo>
                <a:cubicBezTo>
                  <a:pt x="436" y="369"/>
                  <a:pt x="436" y="369"/>
                  <a:pt x="436" y="369"/>
                </a:cubicBezTo>
                <a:cubicBezTo>
                  <a:pt x="436" y="258"/>
                  <a:pt x="436" y="258"/>
                  <a:pt x="436" y="258"/>
                </a:cubicBezTo>
                <a:cubicBezTo>
                  <a:pt x="436" y="251"/>
                  <a:pt x="431" y="246"/>
                  <a:pt x="424" y="246"/>
                </a:cubicBezTo>
                <a:cubicBezTo>
                  <a:pt x="417" y="246"/>
                  <a:pt x="412" y="251"/>
                  <a:pt x="412" y="258"/>
                </a:cubicBezTo>
                <a:cubicBezTo>
                  <a:pt x="412" y="369"/>
                  <a:pt x="412" y="369"/>
                  <a:pt x="412" y="369"/>
                </a:cubicBezTo>
                <a:cubicBezTo>
                  <a:pt x="424" y="356"/>
                  <a:pt x="424" y="356"/>
                  <a:pt x="424" y="356"/>
                </a:cubicBezTo>
                <a:cubicBezTo>
                  <a:pt x="61" y="356"/>
                  <a:pt x="61" y="356"/>
                  <a:pt x="61" y="356"/>
                </a:cubicBezTo>
                <a:cubicBezTo>
                  <a:pt x="40" y="356"/>
                  <a:pt x="24" y="340"/>
                  <a:pt x="24" y="319"/>
                </a:cubicBezTo>
                <a:cubicBezTo>
                  <a:pt x="24" y="12"/>
                  <a:pt x="24" y="12"/>
                  <a:pt x="24" y="12"/>
                </a:cubicBezTo>
                <a:cubicBezTo>
                  <a:pt x="12" y="24"/>
                  <a:pt x="12" y="24"/>
                  <a:pt x="12" y="24"/>
                </a:cubicBezTo>
                <a:cubicBezTo>
                  <a:pt x="375" y="24"/>
                  <a:pt x="375" y="24"/>
                  <a:pt x="375" y="24"/>
                </a:cubicBezTo>
                <a:cubicBezTo>
                  <a:pt x="395" y="24"/>
                  <a:pt x="412" y="41"/>
                  <a:pt x="412" y="61"/>
                </a:cubicBezTo>
                <a:cubicBezTo>
                  <a:pt x="412" y="172"/>
                  <a:pt x="412" y="172"/>
                  <a:pt x="412" y="172"/>
                </a:cubicBezTo>
                <a:cubicBezTo>
                  <a:pt x="417" y="162"/>
                  <a:pt x="417" y="162"/>
                  <a:pt x="417" y="162"/>
                </a:cubicBezTo>
                <a:cubicBezTo>
                  <a:pt x="284" y="260"/>
                  <a:pt x="284" y="260"/>
                  <a:pt x="284" y="260"/>
                </a:cubicBezTo>
                <a:cubicBezTo>
                  <a:pt x="297" y="260"/>
                  <a:pt x="297" y="260"/>
                  <a:pt x="297" y="260"/>
                </a:cubicBezTo>
                <a:cubicBezTo>
                  <a:pt x="200" y="198"/>
                  <a:pt x="200" y="198"/>
                  <a:pt x="200" y="198"/>
                </a:cubicBezTo>
                <a:cubicBezTo>
                  <a:pt x="192" y="193"/>
                  <a:pt x="192" y="193"/>
                  <a:pt x="192" y="193"/>
                </a:cubicBezTo>
                <a:cubicBezTo>
                  <a:pt x="185" y="200"/>
                  <a:pt x="185" y="200"/>
                  <a:pt x="185" y="200"/>
                </a:cubicBezTo>
                <a:cubicBezTo>
                  <a:pt x="88" y="298"/>
                  <a:pt x="88" y="298"/>
                  <a:pt x="88" y="298"/>
                </a:cubicBezTo>
                <a:cubicBezTo>
                  <a:pt x="84" y="303"/>
                  <a:pt x="84" y="311"/>
                  <a:pt x="88" y="316"/>
                </a:cubicBezTo>
                <a:cubicBezTo>
                  <a:pt x="93" y="321"/>
                  <a:pt x="101" y="321"/>
                  <a:pt x="105" y="316"/>
                </a:cubicBezTo>
                <a:lnTo>
                  <a:pt x="202" y="217"/>
                </a:lnTo>
                <a:close/>
              </a:path>
            </a:pathLst>
          </a:custGeom>
          <a:solidFill>
            <a:srgbClr val="807D7D"/>
          </a:solidFill>
          <a:ln>
            <a:noFill/>
          </a:ln>
        </p:spPr>
        <p:txBody>
          <a:bodyPr vert="horz" wrap="square" lIns="91440" tIns="45720" rIns="91440" bIns="45720" numCol="1" anchor="t" anchorCtr="0" compatLnSpc="1"/>
          <a:lstStyle/>
          <a:p>
            <a:endParaRPr lang="zh-CN" altLang="en-US"/>
          </a:p>
        </p:txBody>
      </p:sp>
      <p:sp>
        <p:nvSpPr>
          <p:cNvPr id="32" name="Freeform 1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a:spLocks noEditPoints="1"/>
          </p:cNvSpPr>
          <p:nvPr/>
        </p:nvSpPr>
        <p:spPr bwMode="auto">
          <a:xfrm>
            <a:off x="9673398" y="3302785"/>
            <a:ext cx="812928" cy="807004"/>
          </a:xfrm>
          <a:custGeom>
            <a:avLst/>
            <a:gdLst>
              <a:gd name="T0" fmla="*/ 256 w 270"/>
              <a:gd name="T1" fmla="*/ 0 h 268"/>
              <a:gd name="T2" fmla="*/ 155 w 270"/>
              <a:gd name="T3" fmla="*/ 5 h 268"/>
              <a:gd name="T4" fmla="*/ 155 w 270"/>
              <a:gd name="T5" fmla="*/ 5 h 268"/>
              <a:gd name="T6" fmla="*/ 155 w 270"/>
              <a:gd name="T7" fmla="*/ 5 h 268"/>
              <a:gd name="T8" fmla="*/ 154 w 270"/>
              <a:gd name="T9" fmla="*/ 5 h 268"/>
              <a:gd name="T10" fmla="*/ 148 w 270"/>
              <a:gd name="T11" fmla="*/ 8 h 268"/>
              <a:gd name="T12" fmla="*/ 148 w 270"/>
              <a:gd name="T13" fmla="*/ 8 h 268"/>
              <a:gd name="T14" fmla="*/ 147 w 270"/>
              <a:gd name="T15" fmla="*/ 9 h 268"/>
              <a:gd name="T16" fmla="*/ 5 w 270"/>
              <a:gd name="T17" fmla="*/ 151 h 268"/>
              <a:gd name="T18" fmla="*/ 5 w 270"/>
              <a:gd name="T19" fmla="*/ 167 h 268"/>
              <a:gd name="T20" fmla="*/ 103 w 270"/>
              <a:gd name="T21" fmla="*/ 265 h 268"/>
              <a:gd name="T22" fmla="*/ 111 w 270"/>
              <a:gd name="T23" fmla="*/ 268 h 268"/>
              <a:gd name="T24" fmla="*/ 118 w 270"/>
              <a:gd name="T25" fmla="*/ 265 h 268"/>
              <a:gd name="T26" fmla="*/ 260 w 270"/>
              <a:gd name="T27" fmla="*/ 123 h 268"/>
              <a:gd name="T28" fmla="*/ 261 w 270"/>
              <a:gd name="T29" fmla="*/ 122 h 268"/>
              <a:gd name="T30" fmla="*/ 261 w 270"/>
              <a:gd name="T31" fmla="*/ 122 h 268"/>
              <a:gd name="T32" fmla="*/ 264 w 270"/>
              <a:gd name="T33" fmla="*/ 115 h 268"/>
              <a:gd name="T34" fmla="*/ 270 w 270"/>
              <a:gd name="T35" fmla="*/ 13 h 268"/>
              <a:gd name="T36" fmla="*/ 266 w 270"/>
              <a:gd name="T37" fmla="*/ 4 h 268"/>
              <a:gd name="T38" fmla="*/ 257 w 270"/>
              <a:gd name="T39" fmla="*/ 0 h 268"/>
              <a:gd name="T40" fmla="*/ 256 w 270"/>
              <a:gd name="T41" fmla="*/ 0 h 268"/>
              <a:gd name="T42" fmla="*/ 111 w 270"/>
              <a:gd name="T43" fmla="*/ 247 h 268"/>
              <a:gd name="T44" fmla="*/ 22 w 270"/>
              <a:gd name="T45" fmla="*/ 159 h 268"/>
              <a:gd name="T46" fmla="*/ 157 w 270"/>
              <a:gd name="T47" fmla="*/ 24 h 268"/>
              <a:gd name="T48" fmla="*/ 249 w 270"/>
              <a:gd name="T49" fmla="*/ 19 h 268"/>
              <a:gd name="T50" fmla="*/ 251 w 270"/>
              <a:gd name="T51" fmla="*/ 19 h 268"/>
              <a:gd name="T52" fmla="*/ 245 w 270"/>
              <a:gd name="T53" fmla="*/ 113 h 268"/>
              <a:gd name="T54" fmla="*/ 244 w 270"/>
              <a:gd name="T55" fmla="*/ 114 h 268"/>
              <a:gd name="T56" fmla="*/ 244 w 270"/>
              <a:gd name="T57" fmla="*/ 114 h 268"/>
              <a:gd name="T58" fmla="*/ 111 w 270"/>
              <a:gd name="T59" fmla="*/ 247 h 268"/>
              <a:gd name="T60" fmla="*/ 190 w 270"/>
              <a:gd name="T61" fmla="*/ 70 h 268"/>
              <a:gd name="T62" fmla="*/ 197 w 270"/>
              <a:gd name="T63" fmla="*/ 73 h 268"/>
              <a:gd name="T64" fmla="*/ 197 w 270"/>
              <a:gd name="T65" fmla="*/ 87 h 268"/>
              <a:gd name="T66" fmla="*/ 190 w 270"/>
              <a:gd name="T67" fmla="*/ 90 h 268"/>
              <a:gd name="T68" fmla="*/ 183 w 270"/>
              <a:gd name="T69" fmla="*/ 87 h 268"/>
              <a:gd name="T70" fmla="*/ 183 w 270"/>
              <a:gd name="T71" fmla="*/ 73 h 268"/>
              <a:gd name="T72" fmla="*/ 190 w 270"/>
              <a:gd name="T73" fmla="*/ 70 h 268"/>
              <a:gd name="T74" fmla="*/ 190 w 270"/>
              <a:gd name="T75" fmla="*/ 53 h 268"/>
              <a:gd name="T76" fmla="*/ 171 w 270"/>
              <a:gd name="T77" fmla="*/ 61 h 268"/>
              <a:gd name="T78" fmla="*/ 171 w 270"/>
              <a:gd name="T79" fmla="*/ 99 h 268"/>
              <a:gd name="T80" fmla="*/ 190 w 270"/>
              <a:gd name="T81" fmla="*/ 107 h 268"/>
              <a:gd name="T82" fmla="*/ 209 w 270"/>
              <a:gd name="T83" fmla="*/ 99 h 268"/>
              <a:gd name="T84" fmla="*/ 209 w 270"/>
              <a:gd name="T85" fmla="*/ 61 h 268"/>
              <a:gd name="T86" fmla="*/ 190 w 270"/>
              <a:gd name="T87" fmla="*/ 5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 h="268">
                <a:moveTo>
                  <a:pt x="256" y="0"/>
                </a:moveTo>
                <a:cubicBezTo>
                  <a:pt x="246" y="0"/>
                  <a:pt x="155" y="5"/>
                  <a:pt x="155" y="5"/>
                </a:cubicBezTo>
                <a:cubicBezTo>
                  <a:pt x="155" y="5"/>
                  <a:pt x="155" y="5"/>
                  <a:pt x="155" y="5"/>
                </a:cubicBezTo>
                <a:cubicBezTo>
                  <a:pt x="155" y="5"/>
                  <a:pt x="155" y="5"/>
                  <a:pt x="155" y="5"/>
                </a:cubicBezTo>
                <a:cubicBezTo>
                  <a:pt x="154" y="5"/>
                  <a:pt x="154" y="5"/>
                  <a:pt x="154" y="5"/>
                </a:cubicBezTo>
                <a:cubicBezTo>
                  <a:pt x="152" y="6"/>
                  <a:pt x="149" y="6"/>
                  <a:pt x="148" y="8"/>
                </a:cubicBezTo>
                <a:cubicBezTo>
                  <a:pt x="148" y="8"/>
                  <a:pt x="148" y="8"/>
                  <a:pt x="148" y="8"/>
                </a:cubicBezTo>
                <a:cubicBezTo>
                  <a:pt x="148" y="8"/>
                  <a:pt x="147" y="8"/>
                  <a:pt x="147" y="9"/>
                </a:cubicBezTo>
                <a:cubicBezTo>
                  <a:pt x="5" y="151"/>
                  <a:pt x="5" y="151"/>
                  <a:pt x="5" y="151"/>
                </a:cubicBezTo>
                <a:cubicBezTo>
                  <a:pt x="0" y="155"/>
                  <a:pt x="0" y="162"/>
                  <a:pt x="5" y="167"/>
                </a:cubicBezTo>
                <a:cubicBezTo>
                  <a:pt x="103" y="265"/>
                  <a:pt x="103" y="265"/>
                  <a:pt x="103" y="265"/>
                </a:cubicBezTo>
                <a:cubicBezTo>
                  <a:pt x="105" y="267"/>
                  <a:pt x="108" y="268"/>
                  <a:pt x="111" y="268"/>
                </a:cubicBezTo>
                <a:cubicBezTo>
                  <a:pt x="113" y="268"/>
                  <a:pt x="116" y="267"/>
                  <a:pt x="118" y="265"/>
                </a:cubicBezTo>
                <a:cubicBezTo>
                  <a:pt x="260" y="123"/>
                  <a:pt x="260" y="123"/>
                  <a:pt x="260" y="123"/>
                </a:cubicBezTo>
                <a:cubicBezTo>
                  <a:pt x="260" y="123"/>
                  <a:pt x="261" y="123"/>
                  <a:pt x="261" y="122"/>
                </a:cubicBezTo>
                <a:cubicBezTo>
                  <a:pt x="261" y="122"/>
                  <a:pt x="261" y="122"/>
                  <a:pt x="261" y="122"/>
                </a:cubicBezTo>
                <a:cubicBezTo>
                  <a:pt x="261" y="122"/>
                  <a:pt x="263" y="119"/>
                  <a:pt x="264" y="115"/>
                </a:cubicBezTo>
                <a:cubicBezTo>
                  <a:pt x="264" y="111"/>
                  <a:pt x="270" y="13"/>
                  <a:pt x="270" y="13"/>
                </a:cubicBezTo>
                <a:cubicBezTo>
                  <a:pt x="270" y="13"/>
                  <a:pt x="269" y="8"/>
                  <a:pt x="266" y="4"/>
                </a:cubicBezTo>
                <a:cubicBezTo>
                  <a:pt x="264" y="2"/>
                  <a:pt x="262" y="0"/>
                  <a:pt x="257" y="0"/>
                </a:cubicBezTo>
                <a:cubicBezTo>
                  <a:pt x="257" y="0"/>
                  <a:pt x="257" y="0"/>
                  <a:pt x="256" y="0"/>
                </a:cubicBezTo>
                <a:close/>
                <a:moveTo>
                  <a:pt x="111" y="247"/>
                </a:moveTo>
                <a:cubicBezTo>
                  <a:pt x="22" y="159"/>
                  <a:pt x="22" y="159"/>
                  <a:pt x="22" y="159"/>
                </a:cubicBezTo>
                <a:cubicBezTo>
                  <a:pt x="157" y="24"/>
                  <a:pt x="157" y="24"/>
                  <a:pt x="157" y="24"/>
                </a:cubicBezTo>
                <a:cubicBezTo>
                  <a:pt x="157" y="24"/>
                  <a:pt x="235" y="19"/>
                  <a:pt x="249" y="19"/>
                </a:cubicBezTo>
                <a:cubicBezTo>
                  <a:pt x="250" y="19"/>
                  <a:pt x="251" y="19"/>
                  <a:pt x="251" y="19"/>
                </a:cubicBezTo>
                <a:cubicBezTo>
                  <a:pt x="252" y="25"/>
                  <a:pt x="245" y="113"/>
                  <a:pt x="245" y="113"/>
                </a:cubicBezTo>
                <a:cubicBezTo>
                  <a:pt x="244" y="114"/>
                  <a:pt x="244" y="114"/>
                  <a:pt x="244" y="114"/>
                </a:cubicBezTo>
                <a:cubicBezTo>
                  <a:pt x="244" y="114"/>
                  <a:pt x="244" y="114"/>
                  <a:pt x="244" y="114"/>
                </a:cubicBezTo>
                <a:cubicBezTo>
                  <a:pt x="111" y="247"/>
                  <a:pt x="111" y="247"/>
                  <a:pt x="111" y="247"/>
                </a:cubicBezTo>
                <a:close/>
                <a:moveTo>
                  <a:pt x="190" y="70"/>
                </a:moveTo>
                <a:cubicBezTo>
                  <a:pt x="192" y="70"/>
                  <a:pt x="195" y="71"/>
                  <a:pt x="197" y="73"/>
                </a:cubicBezTo>
                <a:cubicBezTo>
                  <a:pt x="201" y="77"/>
                  <a:pt x="201" y="83"/>
                  <a:pt x="197" y="87"/>
                </a:cubicBezTo>
                <a:cubicBezTo>
                  <a:pt x="195" y="89"/>
                  <a:pt x="192" y="90"/>
                  <a:pt x="190" y="90"/>
                </a:cubicBezTo>
                <a:cubicBezTo>
                  <a:pt x="187" y="90"/>
                  <a:pt x="184" y="89"/>
                  <a:pt x="183" y="87"/>
                </a:cubicBezTo>
                <a:cubicBezTo>
                  <a:pt x="179" y="83"/>
                  <a:pt x="179" y="77"/>
                  <a:pt x="183" y="73"/>
                </a:cubicBezTo>
                <a:cubicBezTo>
                  <a:pt x="184" y="71"/>
                  <a:pt x="187" y="70"/>
                  <a:pt x="190" y="70"/>
                </a:cubicBezTo>
                <a:moveTo>
                  <a:pt x="190" y="53"/>
                </a:moveTo>
                <a:cubicBezTo>
                  <a:pt x="183" y="53"/>
                  <a:pt x="176" y="56"/>
                  <a:pt x="171" y="61"/>
                </a:cubicBezTo>
                <a:cubicBezTo>
                  <a:pt x="160" y="71"/>
                  <a:pt x="160" y="89"/>
                  <a:pt x="171" y="99"/>
                </a:cubicBezTo>
                <a:cubicBezTo>
                  <a:pt x="176" y="104"/>
                  <a:pt x="183" y="107"/>
                  <a:pt x="190" y="107"/>
                </a:cubicBezTo>
                <a:cubicBezTo>
                  <a:pt x="197" y="107"/>
                  <a:pt x="204" y="104"/>
                  <a:pt x="209" y="99"/>
                </a:cubicBezTo>
                <a:cubicBezTo>
                  <a:pt x="219" y="89"/>
                  <a:pt x="219" y="71"/>
                  <a:pt x="209" y="61"/>
                </a:cubicBezTo>
                <a:cubicBezTo>
                  <a:pt x="204" y="56"/>
                  <a:pt x="197" y="53"/>
                  <a:pt x="190" y="53"/>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3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37" name="文本框 3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778510" y="4318005"/>
            <a:ext cx="3717290" cy="14891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3200" dirty="0">
                <a:solidFill>
                  <a:schemeClr val="bg1"/>
                </a:solidFill>
                <a:latin typeface="Open Sans" panose="020B0606030504020204" charset="0"/>
                <a:ea typeface="Source Han Sans CN Regular" panose="020B0A00000000000000" charset="-122"/>
                <a:cs typeface="Open Sans" panose="020B0606030504020204" charset="0"/>
                <a:sym typeface="+mn-ea"/>
              </a:rPr>
              <a:t>暴力解法：</a:t>
            </a:r>
            <a:endParaRPr lang="en-US" altLang="zh-CN" sz="3200" dirty="0">
              <a:solidFill>
                <a:schemeClr val="bg1"/>
              </a:solidFill>
              <a:latin typeface="Open Sans" panose="020B0606030504020204" charset="0"/>
              <a:ea typeface="Source Han Sans CN Regular" panose="020B0A00000000000000" charset="-122"/>
              <a:cs typeface="Open Sans" panose="020B0606030504020204"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3200" dirty="0">
                <a:solidFill>
                  <a:schemeClr val="bg1"/>
                </a:solidFill>
                <a:latin typeface="Open Sans" panose="020B0606030504020204" charset="0"/>
                <a:ea typeface="Source Han Sans CN Regular" panose="020B0A00000000000000" charset="-122"/>
                <a:cs typeface="Open Sans" panose="020B0606030504020204" charset="0"/>
                <a:sym typeface="+mn-ea"/>
              </a:rPr>
              <a:t>合并数组 </a:t>
            </a:r>
            <a:r>
              <a:rPr lang="en-US" altLang="zh-CN" sz="3200" dirty="0">
                <a:solidFill>
                  <a:schemeClr val="bg1"/>
                </a:solidFill>
                <a:latin typeface="Open Sans" panose="020B0606030504020204" charset="0"/>
                <a:ea typeface="Source Han Sans CN Regular" panose="020B0A00000000000000" charset="-122"/>
                <a:cs typeface="Open Sans" panose="020B0606030504020204" charset="0"/>
                <a:sym typeface="+mn-ea"/>
              </a:rPr>
              <a:t>sort</a:t>
            </a:r>
            <a:r>
              <a:rPr lang="zh-CN" altLang="en-US" sz="3200" dirty="0">
                <a:solidFill>
                  <a:schemeClr val="bg1"/>
                </a:solidFill>
                <a:latin typeface="Open Sans" panose="020B0606030504020204" charset="0"/>
                <a:ea typeface="Source Han Sans CN Regular" panose="020B0A00000000000000" charset="-122"/>
                <a:cs typeface="Open Sans" panose="020B0606030504020204" charset="0"/>
                <a:sym typeface="+mn-ea"/>
              </a:rPr>
              <a:t> </a:t>
            </a:r>
            <a:endParaRPr lang="en-US" altLang="zh-CN" sz="3200" dirty="0">
              <a:solidFill>
                <a:schemeClr val="bg1">
                  <a:lumMod val="50000"/>
                </a:schemeClr>
              </a:solidFill>
              <a:latin typeface="Open Sans" panose="020B0606030504020204" charset="0"/>
              <a:ea typeface="Open Sans" panose="020B0606030504020204" charset="0"/>
              <a:cs typeface="Open Sans" panose="020B0606030504020204" charset="0"/>
            </a:endParaRPr>
          </a:p>
        </p:txBody>
      </p:sp>
      <p:sp>
        <p:nvSpPr>
          <p:cNvPr id="38" name="文本框 37"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8551637" y="4172050"/>
            <a:ext cx="3717290" cy="16564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3600" dirty="0">
                <a:solidFill>
                  <a:schemeClr val="tx1">
                    <a:lumMod val="65000"/>
                    <a:lumOff val="35000"/>
                  </a:schemeClr>
                </a:solidFill>
                <a:latin typeface="Source Han Sans CN Regular" panose="020B0A00000000000000" charset="-122"/>
                <a:ea typeface="Source Han Sans CN Regular" panose="020B0A00000000000000" charset="-122"/>
              </a:rPr>
              <a:t>略改进</a:t>
            </a:r>
            <a:r>
              <a:rPr lang="en-US" altLang="zh-CN" sz="3600" dirty="0">
                <a:solidFill>
                  <a:schemeClr val="tx1">
                    <a:lumMod val="65000"/>
                    <a:lumOff val="35000"/>
                  </a:schemeClr>
                </a:solidFill>
                <a:latin typeface="Source Han Sans CN Regular" panose="020B0A00000000000000" charset="-122"/>
                <a:ea typeface="Source Han Sans CN Regular" panose="020B0A00000000000000" charset="-122"/>
              </a:rPr>
              <a:t>:</a:t>
            </a:r>
            <a:br>
              <a:rPr lang="en-US" altLang="zh-CN" sz="3600" dirty="0">
                <a:solidFill>
                  <a:schemeClr val="tx1">
                    <a:lumMod val="65000"/>
                    <a:lumOff val="35000"/>
                  </a:schemeClr>
                </a:solidFill>
                <a:latin typeface="Source Han Sans CN Regular" panose="020B0A00000000000000" charset="-122"/>
                <a:ea typeface="Source Han Sans CN Regular" panose="020B0A00000000000000" charset="-122"/>
              </a:rPr>
            </a:br>
            <a:r>
              <a:rPr lang="zh-CN" altLang="en-US" sz="3600" dirty="0">
                <a:solidFill>
                  <a:schemeClr val="tx1">
                    <a:lumMod val="65000"/>
                    <a:lumOff val="35000"/>
                  </a:schemeClr>
                </a:solidFill>
                <a:latin typeface="Source Han Sans CN Regular" panose="020B0A00000000000000" charset="-122"/>
                <a:ea typeface="Source Han Sans CN Regular" panose="020B0A00000000000000" charset="-122"/>
              </a:rPr>
              <a:t>时间复杂度</a:t>
            </a:r>
            <a:r>
              <a:rPr lang="en-US" altLang="zh-CN" sz="3600" dirty="0">
                <a:solidFill>
                  <a:schemeClr val="tx1">
                    <a:lumMod val="65000"/>
                    <a:lumOff val="35000"/>
                  </a:schemeClr>
                </a:solidFill>
                <a:latin typeface="Source Han Sans CN Regular" panose="020B0A00000000000000" charset="-122"/>
                <a:ea typeface="Source Han Sans CN Regular" panose="020B0A00000000000000" charset="-122"/>
              </a:rPr>
              <a:t>o</a:t>
            </a:r>
            <a:r>
              <a:rPr lang="zh-CN" altLang="en-US" sz="3600" dirty="0">
                <a:solidFill>
                  <a:schemeClr val="tx1">
                    <a:lumMod val="65000"/>
                    <a:lumOff val="35000"/>
                  </a:schemeClr>
                </a:solidFill>
                <a:latin typeface="Source Han Sans CN Regular" panose="020B0A00000000000000" charset="-122"/>
                <a:ea typeface="Source Han Sans CN Regular" panose="020B0A00000000000000" charset="-122"/>
              </a:rPr>
              <a:t>（</a:t>
            </a:r>
            <a:r>
              <a:rPr lang="en-US" altLang="zh-CN" sz="3600" dirty="0">
                <a:solidFill>
                  <a:schemeClr val="tx1">
                    <a:lumMod val="65000"/>
                    <a:lumOff val="35000"/>
                  </a:schemeClr>
                </a:solidFill>
                <a:latin typeface="Source Han Sans CN Regular" panose="020B0A00000000000000" charset="-122"/>
                <a:ea typeface="Source Han Sans CN Regular" panose="020B0A00000000000000" charset="-122"/>
              </a:rPr>
              <a:t>n</a:t>
            </a:r>
            <a:r>
              <a:rPr lang="zh-CN" altLang="en-US" sz="3600" dirty="0">
                <a:solidFill>
                  <a:schemeClr val="tx1">
                    <a:lumMod val="65000"/>
                    <a:lumOff val="35000"/>
                  </a:schemeClr>
                </a:solidFill>
                <a:latin typeface="Source Han Sans CN Regular" panose="020B0A00000000000000" charset="-122"/>
                <a:ea typeface="Source Han Sans CN Regular" panose="020B0A00000000000000" charset="-122"/>
              </a:rPr>
              <a:t>）</a:t>
            </a:r>
            <a:endParaRPr lang="zh-CN" altLang="en-US" sz="36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endParaRPr>
          </a:p>
        </p:txBody>
      </p:sp>
      <p:sp>
        <p:nvSpPr>
          <p:cNvPr id="39" name="文本框 3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4326138" y="4296442"/>
            <a:ext cx="4220210" cy="14891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3200" dirty="0">
                <a:solidFill>
                  <a:schemeClr val="bg2">
                    <a:lumMod val="25000"/>
                  </a:schemeClr>
                </a:solidFill>
                <a:latin typeface="Source Han Sans CN Regular" panose="020B0A00000000000000" charset="-122"/>
                <a:ea typeface="Source Han Sans CN Regular" panose="020B0A00000000000000" charset="-122"/>
                <a:sym typeface="+mn-ea"/>
              </a:rPr>
              <a:t>Final</a:t>
            </a:r>
            <a:r>
              <a:rPr lang="zh-CN" altLang="en-US" sz="3200" dirty="0">
                <a:solidFill>
                  <a:schemeClr val="bg2">
                    <a:lumMod val="25000"/>
                  </a:schemeClr>
                </a:solidFill>
                <a:latin typeface="Source Han Sans CN Regular" panose="020B0A00000000000000" charset="-122"/>
                <a:ea typeface="Source Han Sans CN Regular" panose="020B0A00000000000000" charset="-122"/>
                <a:sym typeface="+mn-ea"/>
              </a:rPr>
              <a:t>版本</a:t>
            </a:r>
            <a:r>
              <a:rPr lang="en-US" altLang="zh-CN" sz="3200" noProof="0" dirty="0">
                <a:ln>
                  <a:noFill/>
                </a:ln>
                <a:solidFill>
                  <a:schemeClr val="bg2">
                    <a:lumMod val="25000"/>
                  </a:schemeClr>
                </a:solidFill>
                <a:effectLst/>
                <a:uLnTx/>
                <a:uFillTx/>
                <a:latin typeface="Source Han Sans CN Regular" panose="020B0A00000000000000" charset="-122"/>
                <a:ea typeface="Source Han Sans CN Regular" panose="020B0A00000000000000" charset="-122"/>
                <a:sym typeface="+mn-ea"/>
              </a:rPr>
              <a:t>:</a:t>
            </a:r>
            <a:br>
              <a:rPr lang="en-US" altLang="zh-CN" sz="3200" noProof="0" dirty="0">
                <a:ln>
                  <a:noFill/>
                </a:ln>
                <a:solidFill>
                  <a:schemeClr val="bg2">
                    <a:lumMod val="25000"/>
                  </a:schemeClr>
                </a:solidFill>
                <a:effectLst/>
                <a:uLnTx/>
                <a:uFillTx/>
                <a:latin typeface="Source Han Sans CN Regular" panose="020B0A00000000000000" charset="-122"/>
                <a:ea typeface="Source Han Sans CN Regular" panose="020B0A00000000000000" charset="-122"/>
                <a:sym typeface="+mn-ea"/>
              </a:rPr>
            </a:br>
            <a:r>
              <a:rPr lang="zh-CN" altLang="en-US" sz="3200" noProof="0" dirty="0">
                <a:ln>
                  <a:noFill/>
                </a:ln>
                <a:solidFill>
                  <a:schemeClr val="bg2">
                    <a:lumMod val="25000"/>
                  </a:schemeClr>
                </a:solidFill>
                <a:effectLst/>
                <a:uLnTx/>
                <a:uFillTx/>
                <a:latin typeface="Source Han Sans CN Regular" panose="020B0A00000000000000" charset="-122"/>
                <a:ea typeface="Source Han Sans CN Regular" panose="020B0A00000000000000" charset="-122"/>
                <a:sym typeface="+mn-ea"/>
              </a:rPr>
              <a:t>从中位数的本质入手</a:t>
            </a:r>
            <a:endParaRPr lang="en-US" altLang="zh-CN" sz="3200" dirty="0">
              <a:solidFill>
                <a:schemeClr val="bg2">
                  <a:lumMod val="25000"/>
                </a:schemeClr>
              </a:solidFill>
              <a:latin typeface="Open Sans" panose="020B0606030504020204" charset="0"/>
              <a:ea typeface="Open Sans" panose="020B0606030504020204" charset="0"/>
              <a:cs typeface="Open Sans" panose="020B0606030504020204"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040" y="0"/>
            <a:ext cx="6069033" cy="6888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descr="/Users/caizheng/Desktop/蓝色2/20190331-上大校园-350.jpg20190331-上大校园-350"/>
          <p:cNvPicPr>
            <a:picLocks noChangeAspect="1"/>
          </p:cNvPicPr>
          <p:nvPr/>
        </p:nvPicPr>
        <p:blipFill>
          <a:blip r:embed="rId4" cstate="screen"/>
          <a:srcRect/>
          <a:stretch>
            <a:fillRect/>
          </a:stretch>
        </p:blipFill>
        <p:spPr>
          <a:xfrm>
            <a:off x="6126480" y="2861310"/>
            <a:ext cx="5186680" cy="3176905"/>
          </a:xfrm>
          <a:prstGeom prst="rect">
            <a:avLst/>
          </a:prstGeom>
        </p:spPr>
      </p:pic>
      <p:sp>
        <p:nvSpPr>
          <p:cNvPr id="7" name="文本框 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345887" y="561375"/>
            <a:ext cx="4131733" cy="830997"/>
          </a:xfrm>
          <a:prstGeom prst="rect">
            <a:avLst/>
          </a:prstGeom>
          <a:noFill/>
        </p:spPr>
        <p:txBody>
          <a:bodyPr wrap="square" rtlCol="0">
            <a:spAutoFit/>
          </a:bodyPr>
          <a:lstStyle/>
          <a:p>
            <a:r>
              <a:rPr lang="zh-CN" altLang="en-US" sz="2400" b="1" dirty="0">
                <a:solidFill>
                  <a:srgbClr val="6EA6DE"/>
                </a:solidFill>
                <a:latin typeface="Source Han Sans CN Regular" panose="020B0A00000000000000" charset="-122"/>
                <a:ea typeface="Source Han Sans CN Regular" panose="020B0A00000000000000" charset="-122"/>
                <a:cs typeface="Open Sans SemiBold" panose="020B0706030804020204" charset="0"/>
                <a:sym typeface="+mn-ea"/>
              </a:rPr>
              <a:t>中位数的本质？</a:t>
            </a:r>
          </a:p>
          <a:p>
            <a:endParaRPr lang="zh-CN" altLang="en-US" sz="2400" b="1" noProof="0" dirty="0">
              <a:ln>
                <a:noFill/>
              </a:ln>
              <a:solidFill>
                <a:srgbClr val="6EA6DE"/>
              </a:solidFill>
              <a:effectLst/>
              <a:uLnTx/>
              <a:uFillTx/>
              <a:latin typeface="Source Han Sans CN Regular" panose="020B0A00000000000000" charset="-122"/>
              <a:ea typeface="Source Han Sans CN Regular" panose="020B0A00000000000000" charset="-122"/>
              <a:cs typeface="Open Sans SemiBold" panose="020B0706030804020204" charset="0"/>
              <a:sym typeface="+mn-ea"/>
            </a:endParaRPr>
          </a:p>
        </p:txBody>
      </p:sp>
      <p:grpSp>
        <p:nvGrpSpPr>
          <p:cNvPr id="8" name="PA_组合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1"/>
            </p:custDataLst>
          </p:nvPr>
        </p:nvGrpSpPr>
        <p:grpSpPr>
          <a:xfrm>
            <a:off x="668554" y="516753"/>
            <a:ext cx="504496" cy="521970"/>
            <a:chOff x="5843752" y="5654636"/>
            <a:chExt cx="504496" cy="521970"/>
          </a:xfrm>
          <a:solidFill>
            <a:srgbClr val="6EA6DE"/>
          </a:solidFill>
        </p:grpSpPr>
        <p:sp>
          <p:nvSpPr>
            <p:cNvPr id="9" name="椭圆 8" descr="e7d195523061f1c0d318120d6aeaf1b6ccceb6ba3da59c0775C5DE19DDDEBC09ED96DBD9900D9848D623ECAD1D4904B78047D0015C22C8BE97228BE8B5BFF08FE7A3AE04126DA07312A96C0F69F9BAB7E9E8597F50CDD8B3FC4F4D9A0C1B6819D6E23672DCE4C44D7B7468FB55BE3994DBBE47C365F4FAED24BD520B9DD0C6A2615A8261848CF4F0"/>
            <p:cNvSpPr/>
            <p:nvPr/>
          </p:nvSpPr>
          <p:spPr>
            <a:xfrm>
              <a:off x="5843752" y="5663998"/>
              <a:ext cx="504496" cy="504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EA6DE"/>
                </a:solidFill>
                <a:latin typeface="Source Han Sans CN Regular" panose="020B0A00000000000000" charset="-122"/>
                <a:ea typeface="Source Han Sans CN Regular" panose="020B0A00000000000000" charset="-122"/>
              </a:endParaRPr>
            </a:p>
          </p:txBody>
        </p:sp>
        <p:sp>
          <p:nvSpPr>
            <p:cNvPr id="10" name="文本框 9"/>
            <p:cNvSpPr txBox="1"/>
            <p:nvPr/>
          </p:nvSpPr>
          <p:spPr>
            <a:xfrm>
              <a:off x="5875283" y="5654636"/>
              <a:ext cx="420414" cy="521970"/>
            </a:xfrm>
            <a:prstGeom prst="rect">
              <a:avLst/>
            </a:prstGeom>
            <a:noFill/>
            <a:extLst>
              <a:ext uri="{909E8E84-426E-40DD-AFC4-6F175D3DCCD1}">
                <a14:hiddenFill xmlns:a14="http://schemas.microsoft.com/office/drawing/2010/main">
                  <a:grpFill/>
                </a14:hiddenFill>
              </a:ext>
            </a:extLst>
          </p:spPr>
          <p:txBody>
            <a:bodyPr wrap="square" rtlCol="0">
              <a:spAutoFit/>
            </a:bodyPr>
            <a:lstStyle/>
            <a:p>
              <a:endParaRPr lang="zh-CN" altLang="en-US" sz="2800" b="1" dirty="0">
                <a:solidFill>
                  <a:srgbClr val="6EA6DE"/>
                </a:solidFill>
                <a:latin typeface="Source Han Sans CN Regular" panose="020B0A00000000000000" charset="-122"/>
                <a:ea typeface="Source Han Sans CN Regular" panose="020B0A00000000000000" charset="-122"/>
              </a:endParaRPr>
            </a:p>
          </p:txBody>
        </p:sp>
      </p:gr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30" name="组合 29"/>
          <p:cNvGrpSpPr/>
          <p:nvPr/>
        </p:nvGrpSpPr>
        <p:grpSpPr>
          <a:xfrm>
            <a:off x="699453" y="2861025"/>
            <a:ext cx="10222572" cy="3177540"/>
            <a:chOff x="754743" y="1921326"/>
            <a:chExt cx="10428263" cy="3241476"/>
          </a:xfrm>
        </p:grpSpPr>
        <p:sp>
          <p:nvSpPr>
            <p:cNvPr id="31" name="矩形 30"/>
            <p:cNvSpPr/>
            <p:nvPr/>
          </p:nvSpPr>
          <p:spPr>
            <a:xfrm>
              <a:off x="754743" y="1921326"/>
              <a:ext cx="5535254" cy="3241476"/>
            </a:xfrm>
            <a:prstGeom prst="rect">
              <a:avLst/>
            </a:prstGeom>
            <a:solidFill>
              <a:srgbClr val="6EA6DE"/>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Regular" panose="020B0502040204020203" charset="-122"/>
                <a:ea typeface="Microsoft YaHei Regular" panose="020B0502040204020203" charset="-122"/>
                <a:cs typeface="+mn-ea"/>
              </a:endParaRPr>
            </a:p>
          </p:txBody>
        </p:sp>
        <p:sp>
          <p:nvSpPr>
            <p:cNvPr id="32" name="矩形 31"/>
            <p:cNvSpPr/>
            <p:nvPr/>
          </p:nvSpPr>
          <p:spPr>
            <a:xfrm>
              <a:off x="948473" y="2134802"/>
              <a:ext cx="10234533" cy="284710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Regular" panose="020B0502040204020203" charset="-122"/>
                <a:ea typeface="Microsoft YaHei Regular" panose="020B0502040204020203" charset="-122"/>
                <a:cs typeface="+mn-ea"/>
              </a:endParaRPr>
            </a:p>
          </p:txBody>
        </p:sp>
      </p:grpSp>
      <p:sp>
        <p:nvSpPr>
          <p:cNvPr id="33" name="Shape 2591"/>
          <p:cNvSpPr/>
          <p:nvPr/>
        </p:nvSpPr>
        <p:spPr>
          <a:xfrm>
            <a:off x="899297" y="1817885"/>
            <a:ext cx="393545" cy="39354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1F4E79"/>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3000">
              <a:latin typeface="Source Han Sans CN Regular" panose="020B0A00000000000000" charset="-122"/>
              <a:ea typeface="Source Han Sans CN Regular" panose="020B0A00000000000000" charset="-122"/>
            </a:endParaRPr>
          </a:p>
        </p:txBody>
      </p:sp>
      <p:grpSp>
        <p:nvGrpSpPr>
          <p:cNvPr id="34" name="组合 33"/>
          <p:cNvGrpSpPr/>
          <p:nvPr/>
        </p:nvGrpSpPr>
        <p:grpSpPr>
          <a:xfrm>
            <a:off x="1464539" y="1395153"/>
            <a:ext cx="2533220" cy="1318469"/>
            <a:chOff x="1585565" y="1598651"/>
            <a:chExt cx="2533220" cy="1318469"/>
          </a:xfrm>
        </p:grpSpPr>
        <p:sp>
          <p:nvSpPr>
            <p:cNvPr id="35" name="TextBox 41"/>
            <p:cNvSpPr txBox="1"/>
            <p:nvPr/>
          </p:nvSpPr>
          <p:spPr>
            <a:xfrm flipH="1">
              <a:off x="1614373" y="2209234"/>
              <a:ext cx="2504412" cy="707886"/>
            </a:xfrm>
            <a:prstGeom prst="rect">
              <a:avLst/>
            </a:prstGeom>
            <a:noFill/>
          </p:spPr>
          <p:txBody>
            <a:bodyPr wrap="square" rtlCol="0">
              <a:spAutoFit/>
            </a:bodyPr>
            <a:lstStyle/>
            <a:p>
              <a:r>
                <a:rPr lang="zh-CN" altLang="en-US" sz="2000" dirty="0">
                  <a:solidFill>
                    <a:schemeClr val="tx1"/>
                  </a:solidFill>
                  <a:latin typeface="Source Han Sans CN Regular" panose="020B0A00000000000000" charset="-122"/>
                  <a:ea typeface="Source Han Sans CN Regular" panose="020B0A00000000000000" charset="-122"/>
                </a:rPr>
                <a:t>中位数两边的元素个数一致</a:t>
              </a:r>
            </a:p>
          </p:txBody>
        </p:sp>
        <p:sp>
          <p:nvSpPr>
            <p:cNvPr id="36" name="TextBox 42"/>
            <p:cNvSpPr txBox="1"/>
            <p:nvPr/>
          </p:nvSpPr>
          <p:spPr>
            <a:xfrm flipH="1">
              <a:off x="1585565" y="1598651"/>
              <a:ext cx="1005403" cy="584775"/>
            </a:xfrm>
            <a:prstGeom prst="rect">
              <a:avLst/>
            </a:prstGeom>
            <a:noFill/>
          </p:spPr>
          <p:txBody>
            <a:bodyPr wrap="none" rtlCol="0">
              <a:spAutoFit/>
            </a:bodyPr>
            <a:lstStyle/>
            <a:p>
              <a:r>
                <a:rPr lang="zh-CN" altLang="en-US" sz="3200" dirty="0">
                  <a:solidFill>
                    <a:srgbClr val="38413F"/>
                  </a:solidFill>
                  <a:latin typeface="Source Han Sans CN Regular" panose="020B0A00000000000000" charset="-122"/>
                  <a:ea typeface="Source Han Sans CN Regular" panose="020B0A00000000000000" charset="-122"/>
                </a:rPr>
                <a:t>个数</a:t>
              </a:r>
            </a:p>
          </p:txBody>
        </p:sp>
      </p:grpSp>
      <p:sp>
        <p:nvSpPr>
          <p:cNvPr id="37" name="Shape 2646"/>
          <p:cNvSpPr/>
          <p:nvPr/>
        </p:nvSpPr>
        <p:spPr>
          <a:xfrm>
            <a:off x="4555232" y="1816505"/>
            <a:ext cx="393545" cy="39354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1F4E79"/>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3000">
              <a:latin typeface="Source Han Sans CN Regular" panose="020B0A00000000000000" charset="-122"/>
              <a:ea typeface="Source Han Sans CN Regular" panose="020B0A00000000000000" charset="-122"/>
            </a:endParaRPr>
          </a:p>
        </p:txBody>
      </p:sp>
      <p:sp>
        <p:nvSpPr>
          <p:cNvPr id="51" name="TextBox 42"/>
          <p:cNvSpPr txBox="1"/>
          <p:nvPr/>
        </p:nvSpPr>
        <p:spPr>
          <a:xfrm flipH="1">
            <a:off x="5180562" y="1257597"/>
            <a:ext cx="1005403" cy="584775"/>
          </a:xfrm>
          <a:prstGeom prst="rect">
            <a:avLst/>
          </a:prstGeom>
          <a:noFill/>
        </p:spPr>
        <p:txBody>
          <a:bodyPr wrap="none" rtlCol="0">
            <a:spAutoFit/>
          </a:bodyPr>
          <a:lstStyle/>
          <a:p>
            <a:r>
              <a:rPr lang="zh-CN" altLang="en-US" sz="3200" dirty="0">
                <a:solidFill>
                  <a:srgbClr val="38413F"/>
                </a:solidFill>
                <a:latin typeface="Source Han Sans CN Regular" panose="020B0A00000000000000" charset="-122"/>
                <a:ea typeface="Source Han Sans CN Regular" panose="020B0A00000000000000" charset="-122"/>
              </a:rPr>
              <a:t>大小</a:t>
            </a:r>
            <a:endParaRPr lang="zh-CN" altLang="en-US" sz="4000" dirty="0">
              <a:solidFill>
                <a:srgbClr val="38413F"/>
              </a:solidFill>
              <a:latin typeface="Source Han Sans CN Regular" panose="020B0A00000000000000" charset="-122"/>
              <a:ea typeface="Source Han Sans CN Regular" panose="020B0A00000000000000" charset="-122"/>
            </a:endParaRPr>
          </a:p>
        </p:txBody>
      </p:sp>
      <p:sp>
        <p:nvSpPr>
          <p:cNvPr id="55" name="Shape 2618"/>
          <p:cNvSpPr/>
          <p:nvPr/>
        </p:nvSpPr>
        <p:spPr>
          <a:xfrm>
            <a:off x="7939370" y="1780817"/>
            <a:ext cx="393509" cy="393565"/>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1F4E79"/>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3000" dirty="0">
              <a:latin typeface="Source Han Sans CN Regular" panose="020B0A00000000000000" charset="-122"/>
              <a:ea typeface="Source Han Sans CN Regular" panose="020B0A00000000000000" charset="-122"/>
            </a:endParaRPr>
          </a:p>
        </p:txBody>
      </p:sp>
      <p:sp>
        <p:nvSpPr>
          <p:cNvPr id="58" name="TextBox 42"/>
          <p:cNvSpPr txBox="1"/>
          <p:nvPr/>
        </p:nvSpPr>
        <p:spPr>
          <a:xfrm flipH="1">
            <a:off x="8884253" y="1257597"/>
            <a:ext cx="902811" cy="523220"/>
          </a:xfrm>
          <a:prstGeom prst="rect">
            <a:avLst/>
          </a:prstGeom>
          <a:noFill/>
        </p:spPr>
        <p:txBody>
          <a:bodyPr wrap="none" rtlCol="0">
            <a:spAutoFit/>
          </a:bodyPr>
          <a:lstStyle/>
          <a:p>
            <a:r>
              <a:rPr lang="zh-CN" altLang="en-US" sz="2800" dirty="0">
                <a:solidFill>
                  <a:srgbClr val="38413F"/>
                </a:solidFill>
                <a:latin typeface="Source Han Sans CN Regular" panose="020B0A00000000000000" charset="-122"/>
                <a:ea typeface="Source Han Sans CN Regular" panose="020B0A00000000000000" charset="-122"/>
              </a:rPr>
              <a:t>切割</a:t>
            </a:r>
          </a:p>
        </p:txBody>
      </p:sp>
      <p:sp>
        <p:nvSpPr>
          <p:cNvPr id="60" name="矩形 59"/>
          <p:cNvSpPr/>
          <p:nvPr/>
        </p:nvSpPr>
        <p:spPr>
          <a:xfrm>
            <a:off x="1078842" y="3222786"/>
            <a:ext cx="2236510" cy="584775"/>
          </a:xfrm>
          <a:prstGeom prst="rect">
            <a:avLst/>
          </a:prstGeom>
        </p:spPr>
        <p:txBody>
          <a:bodyPr wrap="none">
            <a:spAutoFit/>
            <a:scene3d>
              <a:camera prst="orthographicFront"/>
              <a:lightRig rig="threePt" dir="t"/>
            </a:scene3d>
            <a:sp3d contourW="12700"/>
          </a:bodyPr>
          <a:lstStyle/>
          <a:p>
            <a:r>
              <a:rPr lang="zh-CN" altLang="en-US" sz="3200" b="1" dirty="0">
                <a:solidFill>
                  <a:schemeClr val="bg1"/>
                </a:solidFill>
                <a:latin typeface="Microsoft YaHei Regular" panose="020B0502040204020203" charset="-122"/>
                <a:ea typeface="Microsoft YaHei Regular" panose="020B0502040204020203" charset="-122"/>
                <a:cs typeface="+mn-ea"/>
              </a:rPr>
              <a:t>划分数组：</a:t>
            </a:r>
          </a:p>
        </p:txBody>
      </p:sp>
      <p:sp>
        <p:nvSpPr>
          <p:cNvPr id="65" name="TextBox 41"/>
          <p:cNvSpPr txBox="1"/>
          <p:nvPr/>
        </p:nvSpPr>
        <p:spPr>
          <a:xfrm flipH="1">
            <a:off x="5290245" y="1968491"/>
            <a:ext cx="2504412" cy="707886"/>
          </a:xfrm>
          <a:prstGeom prst="rect">
            <a:avLst/>
          </a:prstGeom>
          <a:noFill/>
        </p:spPr>
        <p:txBody>
          <a:bodyPr wrap="square" rtlCol="0">
            <a:spAutoFit/>
          </a:bodyPr>
          <a:lstStyle/>
          <a:p>
            <a:r>
              <a:rPr lang="zh-CN" altLang="en-US" sz="2000" dirty="0">
                <a:latin typeface="Source Han Sans CN Regular" panose="020B0A00000000000000" charset="-122"/>
                <a:ea typeface="Source Han Sans CN Regular" panose="020B0A00000000000000" charset="-122"/>
              </a:rPr>
              <a:t>左边一定小于中间</a:t>
            </a:r>
            <a:endParaRPr lang="en-US" altLang="zh-CN" sz="2000" dirty="0">
              <a:latin typeface="Source Han Sans CN Regular" panose="020B0A00000000000000" charset="-122"/>
              <a:ea typeface="Source Han Sans CN Regular" panose="020B0A00000000000000" charset="-122"/>
            </a:endParaRPr>
          </a:p>
          <a:p>
            <a:r>
              <a:rPr lang="zh-CN" altLang="en-US" sz="2000" dirty="0">
                <a:solidFill>
                  <a:schemeClr val="tx1"/>
                </a:solidFill>
                <a:latin typeface="Source Han Sans CN Regular" panose="020B0A00000000000000" charset="-122"/>
                <a:ea typeface="Source Han Sans CN Regular" panose="020B0A00000000000000" charset="-122"/>
              </a:rPr>
              <a:t>右边一定大于中间</a:t>
            </a:r>
          </a:p>
        </p:txBody>
      </p:sp>
      <p:sp>
        <p:nvSpPr>
          <p:cNvPr id="66" name="TextBox 41"/>
          <p:cNvSpPr txBox="1"/>
          <p:nvPr/>
        </p:nvSpPr>
        <p:spPr>
          <a:xfrm flipH="1">
            <a:off x="8909603" y="1969761"/>
            <a:ext cx="3241162" cy="369332"/>
          </a:xfrm>
          <a:prstGeom prst="rect">
            <a:avLst/>
          </a:prstGeom>
          <a:noFill/>
        </p:spPr>
        <p:txBody>
          <a:bodyPr wrap="square" rtlCol="0">
            <a:spAutoFit/>
          </a:bodyPr>
          <a:lstStyle/>
          <a:p>
            <a:r>
              <a:rPr lang="zh-CN" altLang="en-US" dirty="0">
                <a:latin typeface="Source Han Sans CN Regular" panose="020B0A00000000000000" charset="-122"/>
                <a:ea typeface="Source Han Sans CN Regular" panose="020B0A00000000000000" charset="-122"/>
              </a:rPr>
              <a:t>切割为两半满足以上的条件</a:t>
            </a:r>
            <a:endParaRPr lang="zh-CN" altLang="en-US" dirty="0">
              <a:solidFill>
                <a:schemeClr val="tx1"/>
              </a:solidFill>
              <a:latin typeface="Source Han Sans CN Regular" panose="020B0A00000000000000" charset="-122"/>
              <a:ea typeface="Source Han Sans CN Regular" panose="020B0A00000000000000" charset="-122"/>
            </a:endParaRPr>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3"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5"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6"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7"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8"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2"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3"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4"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grpSp>
      </p:grpSp>
      <p:sp>
        <p:nvSpPr>
          <p:cNvPr id="25" name="文本框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078842" y="3787695"/>
            <a:ext cx="4952683" cy="189545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600"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中位数将两个数组合并的新数组划分为左右两半，个数相等，那对于没有合并的数组来说，该中位数仍然满足大小关系，个数的关系则是两个数组的左边元素个数之和是确定的，如此一来我们如果确定中位数在一个数组之间的“割”的位置，就可以确定中位数了。</a:t>
            </a:r>
            <a:endParaRPr lang="zh-CN" altLang="en-US" sz="1600"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childTnLst>
                                </p:cTn>
                              </p:par>
                            </p:childTnLst>
                          </p:cTn>
                        </p:par>
                        <p:par>
                          <p:cTn id="30" fill="hold">
                            <p:stCondLst>
                              <p:cond delay="0"/>
                            </p:stCondLst>
                            <p:childTnLst>
                              <p:par>
                                <p:cTn id="31" presetID="12" presetClass="entr" presetSubtype="4" fill="hold" grpId="0" nodeType="afterEffect">
                                  <p:stCondLst>
                                    <p:cond delay="0"/>
                                  </p:stCondLst>
                                  <p:childTnLst>
                                    <p:set>
                                      <p:cBhvr>
                                        <p:cTn id="32" dur="1" fill="hold">
                                          <p:stCondLst>
                                            <p:cond delay="0"/>
                                          </p:stCondLst>
                                        </p:cTn>
                                        <p:tgtEl>
                                          <p:spTgt spid="60"/>
                                        </p:tgtEl>
                                        <p:attrNameLst>
                                          <p:attrName>style.visibility</p:attrName>
                                        </p:attrNameLst>
                                      </p:cBhvr>
                                      <p:to>
                                        <p:strVal val="visible"/>
                                      </p:to>
                                    </p:set>
                                    <p:anim calcmode="lin" valueType="num">
                                      <p:cBhvr additive="base">
                                        <p:cTn id="33" dur="500"/>
                                        <p:tgtEl>
                                          <p:spTgt spid="60"/>
                                        </p:tgtEl>
                                        <p:attrNameLst>
                                          <p:attrName>ppt_y</p:attrName>
                                        </p:attrNameLst>
                                      </p:cBhvr>
                                      <p:tavLst>
                                        <p:tav tm="0">
                                          <p:val>
                                            <p:strVal val="#ppt_y+#ppt_h*1.125000"/>
                                          </p:val>
                                        </p:tav>
                                        <p:tav tm="100000">
                                          <p:val>
                                            <p:strVal val="#ppt_y"/>
                                          </p:val>
                                        </p:tav>
                                      </p:tavLst>
                                    </p:anim>
                                    <p:animEffect transition="in" filter="wipe(up)">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51" grpId="0"/>
      <p:bldP spid="55" grpId="0" bldLvl="0" animBg="1"/>
      <p:bldP spid="58" grpId="0"/>
      <p:bldP spid="60" grpId="0"/>
      <p:bldP spid="65" grpId="0"/>
      <p:bldP spid="66"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Grp="1" noRot="1" noMove="1" noResize="1" noEditPoints="1" noAdjustHandles="1" noChangeArrowheads="1" noChangeShapeType="1"/>
          </p:cNvSpPr>
          <p:nvPr/>
        </p:nvSpPr>
        <p:spPr>
          <a:xfrm>
            <a:off x="0" y="0"/>
            <a:ext cx="6096001" cy="68580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6000" dirty="0">
              <a:cs typeface="+mn-ea"/>
              <a:sym typeface="+mn-lt"/>
            </a:endParaRPr>
          </a:p>
        </p:txBody>
      </p:sp>
      <p:sp>
        <p:nvSpPr>
          <p:cNvPr id="23" name="文本框 22"/>
          <p:cNvSpPr txBox="1"/>
          <p:nvPr/>
        </p:nvSpPr>
        <p:spPr>
          <a:xfrm>
            <a:off x="6408843" y="4397899"/>
            <a:ext cx="1826141"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V1:  2</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/3</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21" name="文本框 20"/>
          <p:cNvSpPr txBox="1"/>
          <p:nvPr/>
        </p:nvSpPr>
        <p:spPr>
          <a:xfrm>
            <a:off x="6408843" y="4902982"/>
            <a:ext cx="2459328"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V2:  4</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7</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9</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19" name="文本框 18"/>
          <p:cNvSpPr txBox="1"/>
          <p:nvPr/>
        </p:nvSpPr>
        <p:spPr>
          <a:xfrm>
            <a:off x="6709169" y="288618"/>
            <a:ext cx="3572256" cy="1015663"/>
          </a:xfrm>
          <a:prstGeom prst="rect">
            <a:avLst/>
          </a:prstGeom>
          <a:noFill/>
        </p:spPr>
        <p:txBody>
          <a:bodyPr wrap="square" rtlCol="0">
            <a:spAutoFit/>
          </a:bodyPr>
          <a:lstStyle/>
          <a:p>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c1</a:t>
            </a:r>
            <a:r>
              <a:rPr lang="zh-CN" altLang="en-US"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：表示</a:t>
            </a:r>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cut1</a:t>
            </a:r>
            <a:r>
              <a:rPr lang="zh-CN" altLang="en-US"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的位置</a:t>
            </a:r>
            <a:b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br>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c2: (size1 + size2) / 2 - c1</a:t>
            </a:r>
          </a:p>
          <a:p>
            <a:endPar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17" name="文本框 16"/>
          <p:cNvSpPr txBox="1"/>
          <p:nvPr/>
        </p:nvSpPr>
        <p:spPr>
          <a:xfrm>
            <a:off x="10100853" y="3264395"/>
            <a:ext cx="1111202" cy="954107"/>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C1=0</a:t>
            </a:r>
          </a:p>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C2=2</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3"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5"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51" name="文本框 50"/>
          <p:cNvSpPr txBox="1"/>
          <p:nvPr/>
        </p:nvSpPr>
        <p:spPr>
          <a:xfrm>
            <a:off x="200809" y="791954"/>
            <a:ext cx="5041765" cy="707886"/>
          </a:xfrm>
          <a:prstGeom prst="rect">
            <a:avLst/>
          </a:prstGeom>
          <a:noFill/>
        </p:spPr>
        <p:txBody>
          <a:bodyPr wrap="none" rtlCol="0">
            <a:spAutoFit/>
          </a:bodyPr>
          <a:lstStyle/>
          <a:p>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Vec1:</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 </a:t>
            </a:r>
            <a:endParaRPr lang="en-US" altLang="zh-CN" sz="2000" dirty="0">
              <a:solidFill>
                <a:schemeClr val="bg1"/>
              </a:solidFill>
              <a:latin typeface="Source Han Sans CN Regular" panose="020B0A00000000000000" charset="-122"/>
              <a:ea typeface="Source Han Sans CN Regular" panose="020B0A00000000000000" charset="-122"/>
              <a:cs typeface="+mn-ea"/>
              <a:sym typeface="+mn-lt"/>
            </a:endParaRPr>
          </a:p>
          <a:p>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	</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1</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2</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err="1">
                <a:solidFill>
                  <a:schemeClr val="bg1"/>
                </a:solidFill>
                <a:latin typeface="Source Han Sans CN Regular" panose="020B0A00000000000000" charset="-122"/>
                <a:ea typeface="Source Han Sans CN Regular" panose="020B0A00000000000000" charset="-122"/>
                <a:cs typeface="+mn-ea"/>
                <a:sym typeface="+mn-lt"/>
              </a:rPr>
              <a:t>i</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cut1</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j</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55" name="文本框 54"/>
          <p:cNvSpPr txBox="1"/>
          <p:nvPr/>
        </p:nvSpPr>
        <p:spPr>
          <a:xfrm>
            <a:off x="200809" y="1775705"/>
            <a:ext cx="5133136" cy="707886"/>
          </a:xfrm>
          <a:prstGeom prst="rect">
            <a:avLst/>
          </a:prstGeom>
          <a:noFill/>
        </p:spPr>
        <p:txBody>
          <a:bodyPr wrap="none" rtlCol="0">
            <a:spAutoFit/>
          </a:bodyPr>
          <a:lstStyle/>
          <a:p>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Vec2:</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 </a:t>
            </a:r>
            <a:endParaRPr lang="en-US" altLang="zh-CN" sz="2000" dirty="0">
              <a:solidFill>
                <a:schemeClr val="bg1"/>
              </a:solidFill>
              <a:latin typeface="Source Han Sans CN Regular" panose="020B0A00000000000000" charset="-122"/>
              <a:ea typeface="Source Han Sans CN Regular" panose="020B0A00000000000000" charset="-122"/>
              <a:cs typeface="+mn-ea"/>
              <a:sym typeface="+mn-lt"/>
            </a:endParaRPr>
          </a:p>
          <a:p>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	</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1</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2</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k</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cut2</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t</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58" name="文本框 57"/>
          <p:cNvSpPr txBox="1"/>
          <p:nvPr/>
        </p:nvSpPr>
        <p:spPr>
          <a:xfrm>
            <a:off x="200808" y="2995550"/>
            <a:ext cx="5314275" cy="400110"/>
          </a:xfrm>
          <a:prstGeom prst="rect">
            <a:avLst/>
          </a:prstGeom>
          <a:noFill/>
        </p:spPr>
        <p:txBody>
          <a:bodyPr wrap="none" rtlCol="0">
            <a:spAutoFit/>
          </a:bodyPr>
          <a:lstStyle/>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由大小关系：左边所有元素小于右边所有元素</a:t>
            </a:r>
          </a:p>
        </p:txBody>
      </p:sp>
      <p:sp>
        <p:nvSpPr>
          <p:cNvPr id="60" name="文本框 59"/>
          <p:cNvSpPr txBox="1"/>
          <p:nvPr/>
        </p:nvSpPr>
        <p:spPr>
          <a:xfrm>
            <a:off x="200808" y="3775328"/>
            <a:ext cx="2629246" cy="400110"/>
          </a:xfrm>
          <a:prstGeom prst="rect">
            <a:avLst/>
          </a:prstGeom>
          <a:noFill/>
        </p:spPr>
        <p:txBody>
          <a:bodyPr wrap="none" rtlCol="0">
            <a:spAutoFit/>
          </a:bodyPr>
          <a:lstStyle/>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err="1">
                <a:solidFill>
                  <a:schemeClr val="bg1"/>
                </a:solidFill>
                <a:latin typeface="Source Han Sans CN Regular" panose="020B0A00000000000000" charset="-122"/>
                <a:ea typeface="Source Han Sans CN Regular" panose="020B0A00000000000000" charset="-122"/>
                <a:cs typeface="+mn-ea"/>
                <a:sym typeface="+mn-lt"/>
              </a:rPr>
              <a:t>i</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k</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 </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&lt;= </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j</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t</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64" name="文本框 63"/>
          <p:cNvSpPr txBox="1"/>
          <p:nvPr/>
        </p:nvSpPr>
        <p:spPr>
          <a:xfrm>
            <a:off x="200808" y="4478998"/>
            <a:ext cx="5057795" cy="707886"/>
          </a:xfrm>
          <a:prstGeom prst="rect">
            <a:avLst/>
          </a:prstGeom>
          <a:noFill/>
        </p:spPr>
        <p:txBody>
          <a:bodyPr wrap="none" rtlCol="0">
            <a:spAutoFit/>
          </a:bodyPr>
          <a:lstStyle/>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排除同数组之间本来就有的正序大小排列：</a:t>
            </a:r>
            <a:endParaRPr lang="en-US" altLang="zh-CN" sz="2000" dirty="0">
              <a:solidFill>
                <a:schemeClr val="bg1"/>
              </a:solidFill>
              <a:latin typeface="Source Han Sans CN Regular" panose="020B0A00000000000000" charset="-122"/>
              <a:ea typeface="Source Han Sans CN Regular" panose="020B0A00000000000000" charset="-122"/>
              <a:cs typeface="+mn-ea"/>
              <a:sym typeface="+mn-lt"/>
            </a:endParaRPr>
          </a:p>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j</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 </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&gt; </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err="1">
                <a:solidFill>
                  <a:schemeClr val="bg1"/>
                </a:solidFill>
                <a:latin typeface="Source Han Sans CN Regular" panose="020B0A00000000000000" charset="-122"/>
                <a:ea typeface="Source Han Sans CN Regular" panose="020B0A00000000000000" charset="-122"/>
                <a:cs typeface="+mn-ea"/>
                <a:sym typeface="+mn-lt"/>
              </a:rPr>
              <a:t>i</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65" name="文本框 64"/>
          <p:cNvSpPr txBox="1"/>
          <p:nvPr/>
        </p:nvSpPr>
        <p:spPr>
          <a:xfrm>
            <a:off x="200808" y="5462749"/>
            <a:ext cx="3005951" cy="707886"/>
          </a:xfrm>
          <a:prstGeom prst="rect">
            <a:avLst/>
          </a:prstGeom>
          <a:noFill/>
        </p:spPr>
        <p:txBody>
          <a:bodyPr wrap="none" rtlCol="0">
            <a:spAutoFit/>
          </a:bodyPr>
          <a:lstStyle/>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我们比较两组大小即可：</a:t>
            </a:r>
            <a:endParaRPr lang="en-US" altLang="zh-CN" sz="2000" dirty="0">
              <a:solidFill>
                <a:schemeClr val="bg1"/>
              </a:solidFill>
              <a:latin typeface="Source Han Sans CN Regular" panose="020B0A00000000000000" charset="-122"/>
              <a:ea typeface="Source Han Sans CN Regular" panose="020B0A00000000000000" charset="-122"/>
              <a:cs typeface="+mn-ea"/>
              <a:sym typeface="+mn-lt"/>
            </a:endParaRPr>
          </a:p>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err="1">
                <a:solidFill>
                  <a:schemeClr val="bg1"/>
                </a:solidFill>
                <a:latin typeface="Source Han Sans CN Regular" panose="020B0A00000000000000" charset="-122"/>
                <a:ea typeface="Source Han Sans CN Regular" panose="020B0A00000000000000" charset="-122"/>
                <a:cs typeface="+mn-ea"/>
                <a:sym typeface="+mn-lt"/>
              </a:rPr>
              <a:t>i</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和右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t</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k</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和右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j</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66" name="文本框 65"/>
          <p:cNvSpPr txBox="1"/>
          <p:nvPr/>
        </p:nvSpPr>
        <p:spPr>
          <a:xfrm>
            <a:off x="6402607" y="3326106"/>
            <a:ext cx="1720343"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V1:  /2</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3</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88" name="文本框 87"/>
          <p:cNvSpPr txBox="1"/>
          <p:nvPr/>
        </p:nvSpPr>
        <p:spPr>
          <a:xfrm>
            <a:off x="6431323" y="3755339"/>
            <a:ext cx="2565126"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V2:   4</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7   /</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9</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89" name="文本框 88"/>
          <p:cNvSpPr txBox="1"/>
          <p:nvPr/>
        </p:nvSpPr>
        <p:spPr>
          <a:xfrm>
            <a:off x="6431323" y="1145897"/>
            <a:ext cx="2549096"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a1  a2   a3  …</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91" name="文本框 90"/>
          <p:cNvSpPr txBox="1"/>
          <p:nvPr/>
        </p:nvSpPr>
        <p:spPr>
          <a:xfrm>
            <a:off x="6440211" y="1895977"/>
            <a:ext cx="5550979" cy="523220"/>
          </a:xfrm>
          <a:prstGeom prst="rect">
            <a:avLst/>
          </a:prstGeom>
          <a:noFill/>
        </p:spPr>
        <p:txBody>
          <a:bodyPr wrap="squar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/a1  a2   a3  …  c1=0</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92" name="文本框 91"/>
          <p:cNvSpPr txBox="1"/>
          <p:nvPr/>
        </p:nvSpPr>
        <p:spPr>
          <a:xfrm>
            <a:off x="6392865" y="2547320"/>
            <a:ext cx="5550979" cy="523220"/>
          </a:xfrm>
          <a:prstGeom prst="rect">
            <a:avLst/>
          </a:prstGeom>
          <a:noFill/>
        </p:spPr>
        <p:txBody>
          <a:bodyPr wrap="squar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a1  /a2   a3  …  c1=1</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93" name="文本框 92"/>
          <p:cNvSpPr txBox="1"/>
          <p:nvPr/>
        </p:nvSpPr>
        <p:spPr>
          <a:xfrm>
            <a:off x="9883710" y="4412357"/>
            <a:ext cx="1111202" cy="954107"/>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C1=1</a:t>
            </a:r>
          </a:p>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C2=1</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94" name="文本框 93"/>
          <p:cNvSpPr txBox="1"/>
          <p:nvPr/>
        </p:nvSpPr>
        <p:spPr>
          <a:xfrm>
            <a:off x="6392865" y="3334990"/>
            <a:ext cx="3231975"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V1:  </a:t>
            </a:r>
            <a:r>
              <a:rPr lang="en-US" altLang="zh-CN" sz="2800" dirty="0">
                <a:solidFill>
                  <a:srgbClr val="FF0000"/>
                </a:solidFill>
                <a:latin typeface="Source Han Sans CN Regular" panose="020B0A00000000000000" charset="-122"/>
                <a:ea typeface="Source Han Sans CN Regular" panose="020B0A00000000000000" charset="-122"/>
                <a:cs typeface="+mn-ea"/>
                <a:sym typeface="+mn-lt"/>
              </a:rPr>
              <a:t>INT_MIN</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/2</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3</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98" name="文本框 97"/>
          <p:cNvSpPr txBox="1"/>
          <p:nvPr/>
        </p:nvSpPr>
        <p:spPr>
          <a:xfrm>
            <a:off x="6402197" y="5600817"/>
            <a:ext cx="3530134"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V1:  2</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3</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a:t>
            </a:r>
            <a:r>
              <a:rPr lang="en-US" altLang="zh-CN" sz="2800" dirty="0">
                <a:solidFill>
                  <a:srgbClr val="FF0000"/>
                </a:solidFill>
                <a:latin typeface="Source Han Sans CN Regular" panose="020B0A00000000000000" charset="-122"/>
                <a:ea typeface="Source Han Sans CN Regular" panose="020B0A00000000000000" charset="-122"/>
                <a:cs typeface="+mn-ea"/>
                <a:sym typeface="+mn-lt"/>
              </a:rPr>
              <a:t>INT_MAX</a:t>
            </a:r>
            <a:endParaRPr lang="zh-CN" altLang="en-US" sz="2800" dirty="0">
              <a:solidFill>
                <a:srgbClr val="FF0000"/>
              </a:solidFill>
              <a:latin typeface="Source Han Sans CN Regular" panose="020B0A00000000000000" charset="-122"/>
              <a:ea typeface="Source Han Sans CN Regular" panose="020B0A00000000000000" charset="-122"/>
              <a:cs typeface="+mn-ea"/>
              <a:sym typeface="+mn-lt"/>
            </a:endParaRPr>
          </a:p>
        </p:txBody>
      </p:sp>
      <p:sp>
        <p:nvSpPr>
          <p:cNvPr id="99" name="文本框 98"/>
          <p:cNvSpPr txBox="1"/>
          <p:nvPr/>
        </p:nvSpPr>
        <p:spPr>
          <a:xfrm>
            <a:off x="6402197" y="6105900"/>
            <a:ext cx="3970959"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V2: </a:t>
            </a:r>
            <a:r>
              <a:rPr lang="en-US" altLang="zh-CN" sz="2800" dirty="0">
                <a:solidFill>
                  <a:srgbClr val="FF0000"/>
                </a:solidFill>
                <a:latin typeface="Source Han Sans CN Regular" panose="020B0A00000000000000" charset="-122"/>
                <a:ea typeface="Source Han Sans CN Regular" panose="020B0A00000000000000" charset="-122"/>
                <a:cs typeface="+mn-ea"/>
                <a:sym typeface="+mn-lt"/>
              </a:rPr>
              <a:t>INT_MIN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4</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7</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9</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100" name="文本框 99"/>
          <p:cNvSpPr txBox="1"/>
          <p:nvPr/>
        </p:nvSpPr>
        <p:spPr>
          <a:xfrm>
            <a:off x="10826917" y="5646983"/>
            <a:ext cx="1111202" cy="954107"/>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C1=2</a:t>
            </a:r>
          </a:p>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C2=0</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105" name="框架 104"/>
          <p:cNvSpPr/>
          <p:nvPr/>
        </p:nvSpPr>
        <p:spPr>
          <a:xfrm>
            <a:off x="2762087" y="926002"/>
            <a:ext cx="836341" cy="1753494"/>
          </a:xfrm>
          <a:prstGeom prst="fram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kumimoji="1" lang="zh-CN" altLang="en-US">
              <a:solidFill>
                <a:schemeClr val="tx1"/>
              </a:solidFill>
            </a:endParaRPr>
          </a:p>
        </p:txBody>
      </p:sp>
      <p:sp>
        <p:nvSpPr>
          <p:cNvPr id="102" name="框架 101"/>
          <p:cNvSpPr/>
          <p:nvPr/>
        </p:nvSpPr>
        <p:spPr>
          <a:xfrm>
            <a:off x="4159681" y="920639"/>
            <a:ext cx="836341" cy="1753494"/>
          </a:xfrm>
          <a:prstGeom prst="fram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zh-CN" altLang="en-US">
              <a:solidFill>
                <a:schemeClr val="tx1"/>
              </a:solidFill>
            </a:endParaRPr>
          </a:p>
        </p:txBody>
      </p:sp>
      <p:cxnSp>
        <p:nvCxnSpPr>
          <p:cNvPr id="11" name="直线连接符 10"/>
          <p:cNvCxnSpPr/>
          <p:nvPr/>
        </p:nvCxnSpPr>
        <p:spPr>
          <a:xfrm>
            <a:off x="3352800" y="1499840"/>
            <a:ext cx="1255776" cy="609376"/>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直线连接符 14"/>
          <p:cNvCxnSpPr/>
          <p:nvPr/>
        </p:nvCxnSpPr>
        <p:spPr>
          <a:xfrm flipH="1">
            <a:off x="3377184" y="1499840"/>
            <a:ext cx="1121664" cy="536224"/>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97" name="任意形状 96"/>
          <p:cNvSpPr/>
          <p:nvPr/>
        </p:nvSpPr>
        <p:spPr>
          <a:xfrm>
            <a:off x="3238915" y="409083"/>
            <a:ext cx="1253067" cy="685804"/>
          </a:xfrm>
          <a:custGeom>
            <a:avLst/>
            <a:gdLst>
              <a:gd name="connsiteX0" fmla="*/ 0 w 1253067"/>
              <a:gd name="connsiteY0" fmla="*/ 677338 h 685804"/>
              <a:gd name="connsiteX1" fmla="*/ 516467 w 1253067"/>
              <a:gd name="connsiteY1" fmla="*/ 4 h 685804"/>
              <a:gd name="connsiteX2" fmla="*/ 1253067 w 1253067"/>
              <a:gd name="connsiteY2" fmla="*/ 685804 h 685804"/>
            </a:gdLst>
            <a:ahLst/>
            <a:cxnLst>
              <a:cxn ang="0">
                <a:pos x="connsiteX0" y="connsiteY0"/>
              </a:cxn>
              <a:cxn ang="0">
                <a:pos x="connsiteX1" y="connsiteY1"/>
              </a:cxn>
              <a:cxn ang="0">
                <a:pos x="connsiteX2" y="connsiteY2"/>
              </a:cxn>
            </a:cxnLst>
            <a:rect l="l" t="t" r="r" b="b"/>
            <a:pathLst>
              <a:path w="1253067" h="685804">
                <a:moveTo>
                  <a:pt x="0" y="677338"/>
                </a:moveTo>
                <a:cubicBezTo>
                  <a:pt x="153811" y="337965"/>
                  <a:pt x="307623" y="-1407"/>
                  <a:pt x="516467" y="4"/>
                </a:cubicBezTo>
                <a:cubicBezTo>
                  <a:pt x="725311" y="1415"/>
                  <a:pt x="1069623" y="548926"/>
                  <a:pt x="1253067" y="685804"/>
                </a:cubicBezTo>
              </a:path>
            </a:pathLst>
          </a:cu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zh-CN" altLang="en-US"/>
          </a:p>
        </p:txBody>
      </p:sp>
      <p:sp>
        <p:nvSpPr>
          <p:cNvPr id="101" name="任意形状 100"/>
          <p:cNvSpPr/>
          <p:nvPr/>
        </p:nvSpPr>
        <p:spPr>
          <a:xfrm flipV="1">
            <a:off x="3311482" y="2507456"/>
            <a:ext cx="1253067" cy="537126"/>
          </a:xfrm>
          <a:custGeom>
            <a:avLst/>
            <a:gdLst>
              <a:gd name="connsiteX0" fmla="*/ 0 w 1253067"/>
              <a:gd name="connsiteY0" fmla="*/ 677338 h 685804"/>
              <a:gd name="connsiteX1" fmla="*/ 516467 w 1253067"/>
              <a:gd name="connsiteY1" fmla="*/ 4 h 685804"/>
              <a:gd name="connsiteX2" fmla="*/ 1253067 w 1253067"/>
              <a:gd name="connsiteY2" fmla="*/ 685804 h 685804"/>
            </a:gdLst>
            <a:ahLst/>
            <a:cxnLst>
              <a:cxn ang="0">
                <a:pos x="connsiteX0" y="connsiteY0"/>
              </a:cxn>
              <a:cxn ang="0">
                <a:pos x="connsiteX1" y="connsiteY1"/>
              </a:cxn>
              <a:cxn ang="0">
                <a:pos x="connsiteX2" y="connsiteY2"/>
              </a:cxn>
            </a:cxnLst>
            <a:rect l="l" t="t" r="r" b="b"/>
            <a:pathLst>
              <a:path w="1253067" h="685804">
                <a:moveTo>
                  <a:pt x="0" y="677338"/>
                </a:moveTo>
                <a:cubicBezTo>
                  <a:pt x="153811" y="337965"/>
                  <a:pt x="307623" y="-1407"/>
                  <a:pt x="516467" y="4"/>
                </a:cubicBezTo>
                <a:cubicBezTo>
                  <a:pt x="725311" y="1415"/>
                  <a:pt x="1069623" y="548926"/>
                  <a:pt x="1253067" y="685804"/>
                </a:cubicBezTo>
              </a:path>
            </a:pathLst>
          </a:cu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xit" presetSubtype="10" fill="hold" grpId="1" nodeType="clickEffect">
                                  <p:stCondLst>
                                    <p:cond delay="0"/>
                                  </p:stCondLst>
                                  <p:childTnLst>
                                    <p:animEffect transition="out" filter="blinds(horizontal)">
                                      <p:cBhvr>
                                        <p:cTn id="48" dur="500"/>
                                        <p:tgtEl>
                                          <p:spTgt spid="97"/>
                                        </p:tgtEl>
                                      </p:cBhvr>
                                    </p:animEffect>
                                    <p:set>
                                      <p:cBhvr>
                                        <p:cTn id="49" dur="1" fill="hold">
                                          <p:stCondLst>
                                            <p:cond delay="499"/>
                                          </p:stCondLst>
                                        </p:cTn>
                                        <p:tgtEl>
                                          <p:spTgt spid="97"/>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102"/>
                                        </p:tgtEl>
                                      </p:cBhvr>
                                    </p:animEffect>
                                    <p:set>
                                      <p:cBhvr>
                                        <p:cTn id="52" dur="1" fill="hold">
                                          <p:stCondLst>
                                            <p:cond delay="499"/>
                                          </p:stCondLst>
                                        </p:cTn>
                                        <p:tgtEl>
                                          <p:spTgt spid="102"/>
                                        </p:tgtEl>
                                        <p:attrNameLst>
                                          <p:attrName>style.visibility</p:attrName>
                                        </p:attrNameLst>
                                      </p:cBhvr>
                                      <p:to>
                                        <p:strVal val="hidden"/>
                                      </p:to>
                                    </p:set>
                                  </p:childTnLst>
                                </p:cTn>
                              </p:par>
                              <p:par>
                                <p:cTn id="53" presetID="3" presetClass="exit" presetSubtype="10" fill="hold" grpId="1" nodeType="withEffect">
                                  <p:stCondLst>
                                    <p:cond delay="0"/>
                                  </p:stCondLst>
                                  <p:childTnLst>
                                    <p:animEffect transition="out" filter="blinds(horizontal)">
                                      <p:cBhvr>
                                        <p:cTn id="54" dur="500"/>
                                        <p:tgtEl>
                                          <p:spTgt spid="105"/>
                                        </p:tgtEl>
                                      </p:cBhvr>
                                    </p:animEffect>
                                    <p:set>
                                      <p:cBhvr>
                                        <p:cTn id="55" dur="1" fill="hold">
                                          <p:stCondLst>
                                            <p:cond delay="499"/>
                                          </p:stCondLst>
                                        </p:cTn>
                                        <p:tgtEl>
                                          <p:spTgt spid="105"/>
                                        </p:tgtEl>
                                        <p:attrNameLst>
                                          <p:attrName>style.visibility</p:attrName>
                                        </p:attrNameLst>
                                      </p:cBhvr>
                                      <p:to>
                                        <p:strVal val="hidden"/>
                                      </p:to>
                                    </p:set>
                                  </p:childTnLst>
                                </p:cTn>
                              </p:par>
                              <p:par>
                                <p:cTn id="56" presetID="3" presetClass="exit" presetSubtype="10" fill="hold" grpId="1" nodeType="withEffect">
                                  <p:stCondLst>
                                    <p:cond delay="0"/>
                                  </p:stCondLst>
                                  <p:childTnLst>
                                    <p:animEffect transition="out" filter="blinds(horizontal)">
                                      <p:cBhvr>
                                        <p:cTn id="57" dur="500"/>
                                        <p:tgtEl>
                                          <p:spTgt spid="101"/>
                                        </p:tgtEl>
                                      </p:cBhvr>
                                    </p:animEffect>
                                    <p:set>
                                      <p:cBhvr>
                                        <p:cTn id="58" dur="1" fill="hold">
                                          <p:stCondLst>
                                            <p:cond delay="499"/>
                                          </p:stCondLst>
                                        </p:cTn>
                                        <p:tgtEl>
                                          <p:spTgt spid="10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3" presetClass="exit" presetSubtype="10" fill="hold" grpId="1" nodeType="clickEffect">
                                  <p:stCondLst>
                                    <p:cond delay="0"/>
                                  </p:stCondLst>
                                  <p:childTnLst>
                                    <p:animEffect transition="out" filter="blinds(horizontal)">
                                      <p:cBhvr>
                                        <p:cTn id="94" dur="500"/>
                                        <p:tgtEl>
                                          <p:spTgt spid="66"/>
                                        </p:tgtEl>
                                      </p:cBhvr>
                                    </p:animEffect>
                                    <p:set>
                                      <p:cBhvr>
                                        <p:cTn id="95" dur="1" fill="hold">
                                          <p:stCondLst>
                                            <p:cond delay="499"/>
                                          </p:stCondLst>
                                        </p:cTn>
                                        <p:tgtEl>
                                          <p:spTgt spid="66"/>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94"/>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23"/>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21"/>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93"/>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98"/>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99"/>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3" grpId="0"/>
      <p:bldP spid="21" grpId="0"/>
      <p:bldP spid="19" grpId="0"/>
      <p:bldP spid="17" grpId="0"/>
      <p:bldP spid="51" grpId="0"/>
      <p:bldP spid="55" grpId="0"/>
      <p:bldP spid="58" grpId="0"/>
      <p:bldP spid="60" grpId="0"/>
      <p:bldP spid="64" grpId="0"/>
      <p:bldP spid="65" grpId="0"/>
      <p:bldP spid="66" grpId="0"/>
      <p:bldP spid="66" grpId="1"/>
      <p:bldP spid="88" grpId="0"/>
      <p:bldP spid="89" grpId="0"/>
      <p:bldP spid="91" grpId="0"/>
      <p:bldP spid="92" grpId="0"/>
      <p:bldP spid="93" grpId="0"/>
      <p:bldP spid="94" grpId="0"/>
      <p:bldP spid="98" grpId="0"/>
      <p:bldP spid="99" grpId="0"/>
      <p:bldP spid="100" grpId="0"/>
      <p:bldP spid="105" grpId="0" bldLvl="0" animBg="1"/>
      <p:bldP spid="105" grpId="1" bldLvl="0" animBg="1"/>
      <p:bldP spid="102" grpId="0" bldLvl="0" animBg="1"/>
      <p:bldP spid="102" grpId="1" bldLvl="0" animBg="1"/>
      <p:bldP spid="97" grpId="0" bldLvl="0" animBg="1"/>
      <p:bldP spid="97" grpId="1" bldLvl="0" animBg="1"/>
      <p:bldP spid="101" grpId="0" bldLvl="0" animBg="1"/>
      <p:bldP spid="101" grpId="1"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Grp="1" noRot="1" noMove="1" noResize="1" noEditPoints="1" noAdjustHandles="1" noChangeArrowheads="1" noChangeShapeType="1"/>
          </p:cNvSpPr>
          <p:nvPr/>
        </p:nvSpPr>
        <p:spPr>
          <a:xfrm>
            <a:off x="0" y="0"/>
            <a:ext cx="6096001" cy="68580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6000" dirty="0">
              <a:cs typeface="+mn-ea"/>
              <a:sym typeface="+mn-lt"/>
            </a:endParaRPr>
          </a:p>
        </p:txBody>
      </p:sp>
      <p:sp>
        <p:nvSpPr>
          <p:cNvPr id="23" name="文本框 22"/>
          <p:cNvSpPr txBox="1"/>
          <p:nvPr/>
        </p:nvSpPr>
        <p:spPr>
          <a:xfrm>
            <a:off x="6501575" y="4281236"/>
            <a:ext cx="1826141"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V1:  2</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/3</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21" name="文本框 20"/>
          <p:cNvSpPr txBox="1"/>
          <p:nvPr/>
        </p:nvSpPr>
        <p:spPr>
          <a:xfrm>
            <a:off x="6501575" y="4786319"/>
            <a:ext cx="2459328"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V2:  4</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7</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9</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19" name="文本框 18"/>
          <p:cNvSpPr txBox="1"/>
          <p:nvPr/>
        </p:nvSpPr>
        <p:spPr>
          <a:xfrm>
            <a:off x="6709169" y="386346"/>
            <a:ext cx="3572256" cy="1323439"/>
          </a:xfrm>
          <a:prstGeom prst="rect">
            <a:avLst/>
          </a:prstGeom>
          <a:noFill/>
        </p:spPr>
        <p:txBody>
          <a:bodyPr wrap="square" rtlCol="0">
            <a:spAutoFit/>
          </a:bodyPr>
          <a:lstStyle/>
          <a:p>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c1</a:t>
            </a:r>
            <a:r>
              <a:rPr lang="zh-CN" altLang="en-US"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：表示</a:t>
            </a:r>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cut1</a:t>
            </a:r>
            <a:r>
              <a:rPr lang="zh-CN" altLang="en-US"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的位置</a:t>
            </a:r>
            <a:b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br>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c2: (size1 + size2) / 2 - c1</a:t>
            </a:r>
          </a:p>
          <a:p>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Left</a:t>
            </a:r>
            <a:r>
              <a:rPr lang="zh-CN" altLang="en-US"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right</a:t>
            </a:r>
            <a:r>
              <a:rPr lang="zh-CN" altLang="en-US"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a:t>
            </a:r>
            <a:endPar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a:p>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cut1</a:t>
            </a:r>
            <a:r>
              <a:rPr lang="zh-CN" altLang="en-US"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范围</a:t>
            </a:r>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[left</a:t>
            </a:r>
            <a:r>
              <a:rPr lang="zh-CN" altLang="en-US"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right]</a:t>
            </a:r>
          </a:p>
        </p:txBody>
      </p:sp>
      <p:sp>
        <p:nvSpPr>
          <p:cNvPr id="17" name="文本框 16"/>
          <p:cNvSpPr txBox="1"/>
          <p:nvPr/>
        </p:nvSpPr>
        <p:spPr>
          <a:xfrm>
            <a:off x="10181702" y="2009234"/>
            <a:ext cx="1111202" cy="954107"/>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C1=0</a:t>
            </a:r>
          </a:p>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C2=2</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3"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5"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51" name="文本框 50"/>
          <p:cNvSpPr txBox="1"/>
          <p:nvPr/>
        </p:nvSpPr>
        <p:spPr>
          <a:xfrm>
            <a:off x="200809" y="791954"/>
            <a:ext cx="5041765" cy="707886"/>
          </a:xfrm>
          <a:prstGeom prst="rect">
            <a:avLst/>
          </a:prstGeom>
          <a:noFill/>
        </p:spPr>
        <p:txBody>
          <a:bodyPr wrap="none" rtlCol="0">
            <a:spAutoFit/>
          </a:bodyPr>
          <a:lstStyle/>
          <a:p>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Vec1:</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 </a:t>
            </a:r>
            <a:endParaRPr lang="en-US" altLang="zh-CN" sz="2000" dirty="0">
              <a:solidFill>
                <a:schemeClr val="bg1"/>
              </a:solidFill>
              <a:latin typeface="Source Han Sans CN Regular" panose="020B0A00000000000000" charset="-122"/>
              <a:ea typeface="Source Han Sans CN Regular" panose="020B0A00000000000000" charset="-122"/>
              <a:cs typeface="+mn-ea"/>
              <a:sym typeface="+mn-lt"/>
            </a:endParaRPr>
          </a:p>
          <a:p>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	</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1</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2</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err="1">
                <a:solidFill>
                  <a:schemeClr val="bg1"/>
                </a:solidFill>
                <a:latin typeface="Source Han Sans CN Regular" panose="020B0A00000000000000" charset="-122"/>
                <a:ea typeface="Source Han Sans CN Regular" panose="020B0A00000000000000" charset="-122"/>
                <a:cs typeface="+mn-ea"/>
                <a:sym typeface="+mn-lt"/>
              </a:rPr>
              <a:t>i</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cut1</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j</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55" name="文本框 54"/>
          <p:cNvSpPr txBox="1"/>
          <p:nvPr/>
        </p:nvSpPr>
        <p:spPr>
          <a:xfrm>
            <a:off x="200809" y="1775705"/>
            <a:ext cx="5133136" cy="707886"/>
          </a:xfrm>
          <a:prstGeom prst="rect">
            <a:avLst/>
          </a:prstGeom>
          <a:noFill/>
        </p:spPr>
        <p:txBody>
          <a:bodyPr wrap="none" rtlCol="0">
            <a:spAutoFit/>
          </a:bodyPr>
          <a:lstStyle/>
          <a:p>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Vec2:</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 </a:t>
            </a:r>
            <a:endParaRPr lang="en-US" altLang="zh-CN" sz="2000" dirty="0">
              <a:solidFill>
                <a:schemeClr val="bg1"/>
              </a:solidFill>
              <a:latin typeface="Source Han Sans CN Regular" panose="020B0A00000000000000" charset="-122"/>
              <a:ea typeface="Source Han Sans CN Regular" panose="020B0A00000000000000" charset="-122"/>
              <a:cs typeface="+mn-ea"/>
              <a:sym typeface="+mn-lt"/>
            </a:endParaRPr>
          </a:p>
          <a:p>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	</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1</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2</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k</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cut2</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t</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58" name="文本框 57"/>
          <p:cNvSpPr txBox="1"/>
          <p:nvPr/>
        </p:nvSpPr>
        <p:spPr>
          <a:xfrm>
            <a:off x="200809" y="2979158"/>
            <a:ext cx="5314275" cy="400110"/>
          </a:xfrm>
          <a:prstGeom prst="rect">
            <a:avLst/>
          </a:prstGeom>
          <a:noFill/>
        </p:spPr>
        <p:txBody>
          <a:bodyPr wrap="none" rtlCol="0">
            <a:spAutoFit/>
          </a:bodyPr>
          <a:lstStyle/>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由大小关系：左边所有元素小于右边所有元素</a:t>
            </a:r>
          </a:p>
        </p:txBody>
      </p:sp>
      <p:sp>
        <p:nvSpPr>
          <p:cNvPr id="60" name="文本框 59"/>
          <p:cNvSpPr txBox="1"/>
          <p:nvPr/>
        </p:nvSpPr>
        <p:spPr>
          <a:xfrm>
            <a:off x="200808" y="3775328"/>
            <a:ext cx="2629246" cy="400110"/>
          </a:xfrm>
          <a:prstGeom prst="rect">
            <a:avLst/>
          </a:prstGeom>
          <a:noFill/>
        </p:spPr>
        <p:txBody>
          <a:bodyPr wrap="none" rtlCol="0">
            <a:spAutoFit/>
          </a:bodyPr>
          <a:lstStyle/>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err="1">
                <a:solidFill>
                  <a:schemeClr val="bg1"/>
                </a:solidFill>
                <a:latin typeface="Source Han Sans CN Regular" panose="020B0A00000000000000" charset="-122"/>
                <a:ea typeface="Source Han Sans CN Regular" panose="020B0A00000000000000" charset="-122"/>
                <a:cs typeface="+mn-ea"/>
                <a:sym typeface="+mn-lt"/>
              </a:rPr>
              <a:t>i</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k</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 </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&lt;= </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j</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t</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64" name="文本框 63"/>
          <p:cNvSpPr txBox="1"/>
          <p:nvPr/>
        </p:nvSpPr>
        <p:spPr>
          <a:xfrm>
            <a:off x="200808" y="4478998"/>
            <a:ext cx="5057795" cy="707886"/>
          </a:xfrm>
          <a:prstGeom prst="rect">
            <a:avLst/>
          </a:prstGeom>
          <a:noFill/>
        </p:spPr>
        <p:txBody>
          <a:bodyPr wrap="none" rtlCol="0">
            <a:spAutoFit/>
          </a:bodyPr>
          <a:lstStyle/>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排除同数组之间本来就有的正序大小排列：</a:t>
            </a:r>
            <a:endParaRPr lang="en-US" altLang="zh-CN" sz="2000" dirty="0">
              <a:solidFill>
                <a:schemeClr val="bg1"/>
              </a:solidFill>
              <a:latin typeface="Source Han Sans CN Regular" panose="020B0A00000000000000" charset="-122"/>
              <a:ea typeface="Source Han Sans CN Regular" panose="020B0A00000000000000" charset="-122"/>
              <a:cs typeface="+mn-ea"/>
              <a:sym typeface="+mn-lt"/>
            </a:endParaRPr>
          </a:p>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j</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 </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&gt; </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err="1">
                <a:solidFill>
                  <a:schemeClr val="bg1"/>
                </a:solidFill>
                <a:latin typeface="Source Han Sans CN Regular" panose="020B0A00000000000000" charset="-122"/>
                <a:ea typeface="Source Han Sans CN Regular" panose="020B0A00000000000000" charset="-122"/>
                <a:cs typeface="+mn-ea"/>
                <a:sym typeface="+mn-lt"/>
              </a:rPr>
              <a:t>i</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65" name="文本框 64"/>
          <p:cNvSpPr txBox="1"/>
          <p:nvPr/>
        </p:nvSpPr>
        <p:spPr>
          <a:xfrm>
            <a:off x="200808" y="5462749"/>
            <a:ext cx="3005951" cy="707886"/>
          </a:xfrm>
          <a:prstGeom prst="rect">
            <a:avLst/>
          </a:prstGeom>
          <a:noFill/>
        </p:spPr>
        <p:txBody>
          <a:bodyPr wrap="none" rtlCol="0">
            <a:spAutoFit/>
          </a:bodyPr>
          <a:lstStyle/>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我们比较两组大小即可：</a:t>
            </a:r>
            <a:endParaRPr lang="en-US" altLang="zh-CN" sz="2000" dirty="0">
              <a:solidFill>
                <a:schemeClr val="bg1"/>
              </a:solidFill>
              <a:latin typeface="Source Han Sans CN Regular" panose="020B0A00000000000000" charset="-122"/>
              <a:ea typeface="Source Han Sans CN Regular" panose="020B0A00000000000000" charset="-122"/>
              <a:cs typeface="+mn-ea"/>
              <a:sym typeface="+mn-lt"/>
            </a:endParaRPr>
          </a:p>
          <a:p>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err="1">
                <a:solidFill>
                  <a:schemeClr val="bg1"/>
                </a:solidFill>
                <a:latin typeface="Source Han Sans CN Regular" panose="020B0A00000000000000" charset="-122"/>
                <a:ea typeface="Source Han Sans CN Regular" panose="020B0A00000000000000" charset="-122"/>
                <a:cs typeface="+mn-ea"/>
                <a:sym typeface="+mn-lt"/>
              </a:rPr>
              <a:t>i</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和右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t</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，左</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k</a:t>
            </a:r>
            <a:r>
              <a:rPr lang="zh-CN" altLang="en-US" sz="2000" dirty="0">
                <a:solidFill>
                  <a:schemeClr val="bg1"/>
                </a:solidFill>
                <a:latin typeface="Source Han Sans CN Regular" panose="020B0A00000000000000" charset="-122"/>
                <a:ea typeface="Source Han Sans CN Regular" panose="020B0A00000000000000" charset="-122"/>
                <a:cs typeface="+mn-ea"/>
                <a:sym typeface="+mn-lt"/>
              </a:rPr>
              <a:t>和右</a:t>
            </a:r>
            <a:r>
              <a:rPr lang="en-US" altLang="zh-CN" sz="2000" dirty="0">
                <a:solidFill>
                  <a:schemeClr val="bg1"/>
                </a:solidFill>
                <a:latin typeface="Source Han Sans CN Regular" panose="020B0A00000000000000" charset="-122"/>
                <a:ea typeface="Source Han Sans CN Regular" panose="020B0A00000000000000" charset="-122"/>
                <a:cs typeface="+mn-ea"/>
                <a:sym typeface="+mn-lt"/>
              </a:rPr>
              <a:t>j</a:t>
            </a:r>
            <a:endParaRPr lang="zh-CN" altLang="en-US" sz="2000" dirty="0">
              <a:solidFill>
                <a:schemeClr val="bg1"/>
              </a:solidFill>
              <a:latin typeface="Source Han Sans CN Regular" panose="020B0A00000000000000" charset="-122"/>
              <a:ea typeface="Source Han Sans CN Regular" panose="020B0A00000000000000" charset="-122"/>
              <a:cs typeface="+mn-ea"/>
              <a:sym typeface="+mn-lt"/>
            </a:endParaRPr>
          </a:p>
        </p:txBody>
      </p:sp>
      <p:sp>
        <p:nvSpPr>
          <p:cNvPr id="88" name="文本框 87"/>
          <p:cNvSpPr txBox="1"/>
          <p:nvPr/>
        </p:nvSpPr>
        <p:spPr>
          <a:xfrm>
            <a:off x="6512172" y="2500178"/>
            <a:ext cx="2565126"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V2:   4</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7   /</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9</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93" name="文本框 92"/>
          <p:cNvSpPr txBox="1"/>
          <p:nvPr/>
        </p:nvSpPr>
        <p:spPr>
          <a:xfrm>
            <a:off x="9976442" y="4295694"/>
            <a:ext cx="1111202" cy="954107"/>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C1=1</a:t>
            </a:r>
          </a:p>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C2=1</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94" name="文本框 93"/>
          <p:cNvSpPr txBox="1"/>
          <p:nvPr/>
        </p:nvSpPr>
        <p:spPr>
          <a:xfrm>
            <a:off x="6489692" y="2006798"/>
            <a:ext cx="3231975"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V1:  </a:t>
            </a:r>
            <a:r>
              <a:rPr lang="en-US" altLang="zh-CN" sz="2800" dirty="0">
                <a:solidFill>
                  <a:srgbClr val="FF0000"/>
                </a:solidFill>
                <a:latin typeface="Source Han Sans CN Regular" panose="020B0A00000000000000" charset="-122"/>
                <a:ea typeface="Source Han Sans CN Regular" panose="020B0A00000000000000" charset="-122"/>
                <a:cs typeface="+mn-ea"/>
                <a:sym typeface="+mn-lt"/>
              </a:rPr>
              <a:t>INT_MIN</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/2</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3</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98" name="文本框 97"/>
          <p:cNvSpPr txBox="1"/>
          <p:nvPr/>
        </p:nvSpPr>
        <p:spPr>
          <a:xfrm>
            <a:off x="6494929" y="5484154"/>
            <a:ext cx="3530134"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V1:  2</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3</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a:t>
            </a:r>
            <a:r>
              <a:rPr lang="en-US" altLang="zh-CN" sz="2800" dirty="0">
                <a:solidFill>
                  <a:srgbClr val="FF0000"/>
                </a:solidFill>
                <a:latin typeface="Source Han Sans CN Regular" panose="020B0A00000000000000" charset="-122"/>
                <a:ea typeface="Source Han Sans CN Regular" panose="020B0A00000000000000" charset="-122"/>
                <a:cs typeface="+mn-ea"/>
                <a:sym typeface="+mn-lt"/>
              </a:rPr>
              <a:t>INT_MAX</a:t>
            </a:r>
            <a:endParaRPr lang="zh-CN" altLang="en-US" sz="2800" dirty="0">
              <a:solidFill>
                <a:srgbClr val="FF0000"/>
              </a:solidFill>
              <a:latin typeface="Source Han Sans CN Regular" panose="020B0A00000000000000" charset="-122"/>
              <a:ea typeface="Source Han Sans CN Regular" panose="020B0A00000000000000" charset="-122"/>
              <a:cs typeface="+mn-ea"/>
              <a:sym typeface="+mn-lt"/>
            </a:endParaRPr>
          </a:p>
        </p:txBody>
      </p:sp>
      <p:sp>
        <p:nvSpPr>
          <p:cNvPr id="99" name="文本框 98"/>
          <p:cNvSpPr txBox="1"/>
          <p:nvPr/>
        </p:nvSpPr>
        <p:spPr>
          <a:xfrm>
            <a:off x="6494929" y="5989237"/>
            <a:ext cx="3970959" cy="523220"/>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V2: </a:t>
            </a:r>
            <a:r>
              <a:rPr lang="en-US" altLang="zh-CN" sz="2800" dirty="0">
                <a:solidFill>
                  <a:srgbClr val="FF0000"/>
                </a:solidFill>
                <a:latin typeface="Source Han Sans CN Regular" panose="020B0A00000000000000" charset="-122"/>
                <a:ea typeface="Source Han Sans CN Regular" panose="020B0A00000000000000" charset="-122"/>
                <a:cs typeface="+mn-ea"/>
                <a:sym typeface="+mn-lt"/>
              </a:rPr>
              <a:t>INT_MIN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4</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7</a:t>
            </a:r>
            <a:r>
              <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a:t>
            </a:r>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  9</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sp>
        <p:nvSpPr>
          <p:cNvPr id="100" name="文本框 99"/>
          <p:cNvSpPr txBox="1"/>
          <p:nvPr/>
        </p:nvSpPr>
        <p:spPr>
          <a:xfrm>
            <a:off x="10894372" y="5530320"/>
            <a:ext cx="1111202" cy="954107"/>
          </a:xfrm>
          <a:prstGeom prst="rect">
            <a:avLst/>
          </a:prstGeom>
          <a:noFill/>
        </p:spPr>
        <p:txBody>
          <a:bodyPr wrap="none" rtlCol="0">
            <a:spAutoFit/>
          </a:bodyPr>
          <a:lstStyle/>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C1=2</a:t>
            </a:r>
          </a:p>
          <a:p>
            <a:r>
              <a:rPr lang="en-US" altLang="zh-CN"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C2=0</a:t>
            </a:r>
            <a:endParaRPr lang="zh-CN" altLang="en-US" sz="2800"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endParaRPr>
          </a:p>
        </p:txBody>
      </p:sp>
      <p:cxnSp>
        <p:nvCxnSpPr>
          <p:cNvPr id="9" name="直线连接符 8"/>
          <p:cNvCxnSpPr/>
          <p:nvPr/>
        </p:nvCxnSpPr>
        <p:spPr>
          <a:xfrm>
            <a:off x="3352800" y="1499840"/>
            <a:ext cx="1255776" cy="609376"/>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直线连接符 12"/>
          <p:cNvCxnSpPr/>
          <p:nvPr/>
        </p:nvCxnSpPr>
        <p:spPr>
          <a:xfrm flipH="1">
            <a:off x="3377184" y="1499840"/>
            <a:ext cx="1121664" cy="536224"/>
          </a:xfrm>
          <a:prstGeom prst="line">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框架 14"/>
          <p:cNvSpPr/>
          <p:nvPr/>
        </p:nvSpPr>
        <p:spPr>
          <a:xfrm>
            <a:off x="7818117" y="2534740"/>
            <a:ext cx="573024" cy="517343"/>
          </a:xfrm>
          <a:prstGeom prst="fram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8" name="框架 27"/>
          <p:cNvSpPr/>
          <p:nvPr/>
        </p:nvSpPr>
        <p:spPr>
          <a:xfrm>
            <a:off x="8813266" y="2027017"/>
            <a:ext cx="573024" cy="517343"/>
          </a:xfrm>
          <a:prstGeom prst="fram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9" name="文本框 28"/>
          <p:cNvSpPr txBox="1"/>
          <p:nvPr/>
        </p:nvSpPr>
        <p:spPr>
          <a:xfrm>
            <a:off x="6530816" y="3301710"/>
            <a:ext cx="5341775" cy="646331"/>
          </a:xfrm>
          <a:prstGeom prst="rect">
            <a:avLst/>
          </a:prstGeom>
          <a:noFill/>
        </p:spPr>
        <p:txBody>
          <a:bodyPr wrap="square" rtlCol="0">
            <a:spAutoFit/>
          </a:bodyPr>
          <a:lstStyle/>
          <a:p>
            <a:r>
              <a:rPr lang="zh-CN" altLang="en-US"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此时第二个数组的左边太大了，</a:t>
            </a:r>
            <a:r>
              <a:rPr lang="en-US" altLang="zh-CN"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c2</a:t>
            </a:r>
            <a:r>
              <a:rPr lang="zh-CN" altLang="en-US"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要左移，范围的</a:t>
            </a:r>
            <a:r>
              <a:rPr lang="en-US" altLang="zh-CN"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left</a:t>
            </a:r>
            <a:r>
              <a:rPr lang="zh-CN" altLang="en-US" dirty="0">
                <a:solidFill>
                  <a:schemeClr val="tx1">
                    <a:lumMod val="75000"/>
                    <a:lumOff val="25000"/>
                  </a:schemeClr>
                </a:solidFill>
                <a:latin typeface="Source Han Sans CN Regular" panose="020B0A00000000000000" charset="-122"/>
                <a:ea typeface="Source Han Sans CN Regular" panose="020B0A00000000000000" charset="-122"/>
                <a:cs typeface="+mn-ea"/>
                <a:sym typeface="+mn-lt"/>
              </a:rPr>
              <a:t>下限就会变高</a:t>
            </a: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3282" y="0"/>
            <a:ext cx="6244682" cy="6858000"/>
          </a:xfrm>
          <a:prstGeom prst="rect">
            <a:avLst/>
          </a:prstGeom>
        </p:spPr>
      </p:pic>
      <p:pic>
        <p:nvPicPr>
          <p:cNvPr id="27" name="图片 26" descr="图形用户界面, 文本, 应用程序, 聊天或短信&#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623" y="1140606"/>
            <a:ext cx="3938519" cy="3606355"/>
          </a:xfrm>
          <a:prstGeom prst="rect">
            <a:avLst/>
          </a:prstGeom>
        </p:spPr>
      </p:pic>
      <p:sp>
        <p:nvSpPr>
          <p:cNvPr id="30" name="框架 29"/>
          <p:cNvSpPr/>
          <p:nvPr/>
        </p:nvSpPr>
        <p:spPr>
          <a:xfrm>
            <a:off x="175174" y="682787"/>
            <a:ext cx="4578456" cy="707885"/>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6" name="框架 65"/>
          <p:cNvSpPr/>
          <p:nvPr/>
        </p:nvSpPr>
        <p:spPr>
          <a:xfrm>
            <a:off x="77784" y="2544360"/>
            <a:ext cx="6030713" cy="1568033"/>
          </a:xfrm>
          <a:prstGeom prst="fram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xit" presetSubtype="10" fill="hold" grpId="0" nodeType="clickEffect">
                                  <p:stCondLst>
                                    <p:cond delay="0"/>
                                  </p:stCondLst>
                                  <p:childTnLst>
                                    <p:animEffect transition="out" filter="blinds(horizontal)">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66"/>
                                        </p:tgtEl>
                                      </p:cBhvr>
                                    </p:animEffect>
                                    <p:set>
                                      <p:cBhvr>
                                        <p:cTn id="37" dur="1" fill="hold">
                                          <p:stCondLst>
                                            <p:cond delay="499"/>
                                          </p:stCondLst>
                                        </p:cTn>
                                        <p:tgtEl>
                                          <p:spTgt spid="6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0" presetClass="path" presetSubtype="0" accel="50000" decel="50000" fill="hold" nodeType="clickEffect">
                                  <p:stCondLst>
                                    <p:cond delay="0"/>
                                  </p:stCondLst>
                                  <p:childTnLst>
                                    <p:animMotion origin="layout" path="M 1.875E-6 -4.44444E-6 L 0.48932 -0.00347 " pathEditMode="relative" rAng="0" ptsTypes="AA">
                                      <p:cBhvr>
                                        <p:cTn id="41" dur="2000" fill="hold"/>
                                        <p:tgtEl>
                                          <p:spTgt spid="11"/>
                                        </p:tgtEl>
                                        <p:attrNameLst>
                                          <p:attrName>ppt_x</p:attrName>
                                          <p:attrName>ppt_y</p:attrName>
                                        </p:attrNameLst>
                                      </p:cBhvr>
                                      <p:rCtr x="24466" y="-185"/>
                                    </p:animMotion>
                                  </p:childTnLst>
                                </p:cTn>
                              </p:par>
                              <p:par>
                                <p:cTn id="42" presetID="1"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28" grpId="0" bldLvl="0" animBg="1"/>
      <p:bldP spid="29" grpId="0"/>
      <p:bldP spid="30" grpId="0" bldLvl="0" animBg="1"/>
      <p:bldP spid="30" grpId="1" bldLvl="0" animBg="1"/>
      <p:bldP spid="66" grpId="0" bldLvl="0" animBg="1"/>
      <p:bldP spid="66" grpId="1"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12192000" cy="914400"/>
          </a:xfrm>
          <a:prstGeom prst="rect">
            <a:avLst/>
          </a:prstGeom>
          <a:solidFill>
            <a:srgbClr val="BED7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15" name="Title 6"/>
          <p:cNvSpPr txBox="1"/>
          <p:nvPr>
            <p:custDataLst>
              <p:tags r:id="rId3"/>
            </p:custDataLst>
          </p:nvPr>
        </p:nvSpPr>
        <p:spPr>
          <a:xfrm>
            <a:off x="608399" y="153000"/>
            <a:ext cx="10974649" cy="608400"/>
          </a:xfrm>
          <a:prstGeom prst="rect">
            <a:avLst/>
          </a:prstGeom>
          <a:noFill/>
          <a:ln w="3175">
            <a:noFill/>
            <a:prstDash val="dash"/>
          </a:ln>
        </p:spPr>
        <p:txBody>
          <a:bodyPr wrap="square" lIns="90000" tIns="46800" rIns="90000" bIns="468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charset="0"/>
              </a:defRPr>
            </a:lvl1pPr>
          </a:lstStyle>
          <a:p>
            <a:pPr lvl="0">
              <a:lnSpc>
                <a:spcPct val="100000"/>
              </a:lnSpc>
            </a:pPr>
            <a:r>
              <a:rPr lang="zh-CN" altLang="en-US" sz="3200" b="1" spc="150" dirty="0">
                <a:ln w="3175">
                  <a:noFill/>
                  <a:prstDash val="dash"/>
                </a:ln>
                <a:solidFill>
                  <a:schemeClr val="dk1"/>
                </a:solidFill>
                <a:latin typeface="Arial" panose="020B0604020202020204" pitchFamily="34" charset="0"/>
                <a:ea typeface="微软雅黑" panose="020B0503020204020204" charset="-122"/>
                <a:cs typeface="微软雅黑" panose="020B0503020204020204" charset="-122"/>
              </a:rPr>
              <a:t>性能分析</a:t>
            </a:r>
          </a:p>
        </p:txBody>
      </p:sp>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4"/>
            </p:custDataLst>
          </p:nvPr>
        </p:nvGrpSpPr>
        <p:grpSpPr>
          <a:xfrm>
            <a:off x="10765155" y="259715"/>
            <a:ext cx="1151255" cy="457200"/>
            <a:chOff x="3768308" y="2508637"/>
            <a:chExt cx="4655383" cy="1847076"/>
          </a:xfrm>
          <a:solidFill>
            <a:srgbClr val="6EA6DE"/>
          </a:solidFill>
        </p:grpSpPr>
        <p:grpSp>
          <p:nvGrpSpPr>
            <p:cNvPr id="3" name="iSḻïḋe"/>
            <p:cNvGrpSpPr/>
            <p:nvPr/>
          </p:nvGrpSpPr>
          <p:grpSpPr>
            <a:xfrm>
              <a:off x="5528397" y="3806230"/>
              <a:ext cx="2860508" cy="275467"/>
              <a:chOff x="4851400" y="4251325"/>
              <a:chExt cx="6264276" cy="603251"/>
            </a:xfrm>
            <a:grpFill/>
          </p:grpSpPr>
          <p:sp>
            <p:nvSpPr>
              <p:cNvPr id="33"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5"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6"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98" name="îSľîdè"/>
            <p:cNvGrpSpPr/>
            <p:nvPr/>
          </p:nvGrpSpPr>
          <p:grpSpPr>
            <a:xfrm>
              <a:off x="5487799" y="2810201"/>
              <a:ext cx="2935892" cy="808278"/>
              <a:chOff x="4762500" y="2070100"/>
              <a:chExt cx="6429376" cy="1770063"/>
            </a:xfrm>
            <a:grpFill/>
          </p:grpSpPr>
          <p:sp>
            <p:nvSpPr>
              <p:cNvPr id="99"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0"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1"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2"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3"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4"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5"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6"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7"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08" name="íṥļïḑê"/>
            <p:cNvGrpSpPr/>
            <p:nvPr/>
          </p:nvGrpSpPr>
          <p:grpSpPr>
            <a:xfrm>
              <a:off x="3768308" y="2508637"/>
              <a:ext cx="1469396" cy="1847076"/>
              <a:chOff x="996950" y="1409700"/>
              <a:chExt cx="3217863" cy="4044950"/>
            </a:xfrm>
            <a:grpFill/>
          </p:grpSpPr>
          <p:sp>
            <p:nvSpPr>
              <p:cNvPr id="109"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0"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1"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4"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5"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6"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7"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8"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9"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0"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1"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2"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3"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4"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5"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6"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7"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8"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9"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0"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1"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2"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3"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4"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5"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6"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7"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8"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9"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pic>
        <p:nvPicPr>
          <p:cNvPr id="5" name="图片 4" descr="手机屏幕截图&#10;&#10;描述已自动生成"/>
          <p:cNvPicPr>
            <a:picLocks noChangeAspect="1"/>
          </p:cNvPicPr>
          <p:nvPr/>
        </p:nvPicPr>
        <p:blipFill rotWithShape="1">
          <a:blip r:embed="rId6">
            <a:extLst>
              <a:ext uri="{28A0092B-C50C-407E-A947-70E740481C1C}">
                <a14:useLocalDpi xmlns:a14="http://schemas.microsoft.com/office/drawing/2010/main" val="0"/>
              </a:ext>
            </a:extLst>
          </a:blip>
          <a:srcRect b="-2038"/>
          <a:stretch>
            <a:fillRect/>
          </a:stretch>
        </p:blipFill>
        <p:spPr>
          <a:xfrm>
            <a:off x="435473" y="1906768"/>
            <a:ext cx="11397222" cy="3992227"/>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7860665" y="0"/>
            <a:ext cx="4331335" cy="395097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7539448" y="360716"/>
            <a:ext cx="3723863" cy="2646878"/>
          </a:xfrm>
          <a:prstGeom prst="rect">
            <a:avLst/>
          </a:prstGeom>
          <a:noFill/>
        </p:spPr>
        <p:txBody>
          <a:bodyPr wrap="square" rtlCol="0">
            <a:spAutoFit/>
          </a:bodyPr>
          <a:lstStyle/>
          <a:p>
            <a:pPr algn="r"/>
            <a:r>
              <a:rPr lang="en-US" altLang="zh-CN" sz="16600" b="1">
                <a:solidFill>
                  <a:schemeClr val="bg1"/>
                </a:solidFill>
                <a:latin typeface="Futura" panose="020B0602020204020303" charset="0"/>
                <a:ea typeface="Futura" panose="020B0602020204020303" charset="0"/>
                <a:cs typeface="Futura" panose="020B0602020204020303" charset="0"/>
              </a:rPr>
              <a:t>03</a:t>
            </a:r>
          </a:p>
        </p:txBody>
      </p:sp>
      <p:sp>
        <p:nvSpPr>
          <p:cNvPr id="5" name="矩形 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873760" y="601345"/>
            <a:ext cx="6061075" cy="5655310"/>
          </a:xfrm>
          <a:prstGeom prst="rect">
            <a:avLst/>
          </a:prstGeom>
          <a:solidFill>
            <a:srgbClr val="6EA6D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191260" y="1253490"/>
            <a:ext cx="5427345" cy="922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3600" b="1" noProof="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二叉排序树的验证和拓展</a:t>
            </a:r>
          </a:p>
        </p:txBody>
      </p:sp>
      <p:sp>
        <p:nvSpPr>
          <p:cNvPr id="7" name="文本框 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087755" y="2303780"/>
            <a:ext cx="5633720" cy="2861310"/>
          </a:xfrm>
          <a:prstGeom prst="rect">
            <a:avLst/>
          </a:prstGeom>
          <a:noFill/>
        </p:spPr>
        <p:txBody>
          <a:bodyPr wrap="square" rtlCol="0">
            <a:spAutoFit/>
          </a:bodyPr>
          <a:lstStyle/>
          <a:p>
            <a:pPr marR="0" lvl="0" indent="457200" algn="l" defTabSz="914400" rtl="0" fontAlgn="auto">
              <a:lnSpc>
                <a:spcPct val="150000"/>
              </a:lnSpc>
              <a:spcBef>
                <a:spcPts val="0"/>
              </a:spcBef>
              <a:spcAft>
                <a:spcPts val="0"/>
              </a:spcAft>
              <a:buClrTx/>
              <a:buSzTx/>
              <a:buFontTx/>
              <a:buNone/>
              <a:defRPr/>
            </a:pPr>
            <a:r>
              <a:rPr lang="zh-CN" altLang="en-US" sz="2000" noProof="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对于在二叉排序树上删除结点的问题，教材中介绍了4种算法，并实现了其中第1种算法，现要求完成另1种：即移动当前节点左子树到其后继左子树的方式，并用多组测试数据对教材实现的和本题实现的这</a:t>
            </a:r>
            <a:r>
              <a:rPr lang="en-US" altLang="zh-CN" sz="2000" noProof="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2</a:t>
            </a:r>
            <a:r>
              <a:rPr lang="zh-CN" altLang="en-US" sz="2000" noProof="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种算法进行性能测试，分析比较它们的查找性能。</a:t>
            </a:r>
          </a:p>
        </p:txBody>
      </p:sp>
      <p:sp>
        <p:nvSpPr>
          <p:cNvPr id="13"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pic>
        <p:nvPicPr>
          <p:cNvPr id="9" name="图片 8"/>
          <p:cNvPicPr>
            <a:picLocks noChangeAspect="1"/>
          </p:cNvPicPr>
          <p:nvPr/>
        </p:nvPicPr>
        <p:blipFill>
          <a:blip r:embed="rId2">
            <a:alphaModFix amt="69000"/>
          </a:blip>
          <a:stretch>
            <a:fillRect/>
          </a:stretch>
        </p:blipFill>
        <p:spPr>
          <a:xfrm>
            <a:off x="9110980" y="4752975"/>
            <a:ext cx="1776095" cy="13760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0413365" y="2065020"/>
            <a:ext cx="589280" cy="2251075"/>
          </a:xfrm>
          <a:prstGeom prst="rect">
            <a:avLst/>
          </a:prstGeom>
          <a:noFill/>
        </p:spPr>
        <p:txBody>
          <a:bodyPr wrap="square" rtlCol="0">
            <a:noAutofit/>
          </a:bodyPr>
          <a:lstStyle/>
          <a:p>
            <a:r>
              <a:rPr lang="zh-CN" altLang="en-US" sz="2800" b="1" noProof="0">
                <a:ln>
                  <a:noFill/>
                </a:ln>
                <a:solidFill>
                  <a:schemeClr val="tx1">
                    <a:lumMod val="65000"/>
                    <a:lumOff val="35000"/>
                  </a:schemeClr>
                </a:solidFill>
                <a:effectLst/>
                <a:uLnTx/>
                <a:uFillTx/>
                <a:latin typeface="微软雅黑" panose="020B0503020204020204" charset="-122"/>
                <a:ea typeface="微软雅黑" panose="020B0503020204020204" charset="-122"/>
                <a:sym typeface="+mn-ea"/>
              </a:rPr>
              <a:t>代码实现</a:t>
            </a:r>
          </a:p>
        </p:txBody>
      </p:sp>
      <p:sp>
        <p:nvSpPr>
          <p:cNvPr id="10" name="矩形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4351497" y="1051941"/>
            <a:ext cx="3733165" cy="368300"/>
          </a:xfrm>
          <a:prstGeom prst="rect">
            <a:avLst/>
          </a:prstGeom>
        </p:spPr>
        <p:txBody>
          <a:bodyPr wrap="none">
            <a:spAutoFit/>
          </a:bodyPr>
          <a:lstStyle/>
          <a:p>
            <a:r>
              <a:rPr lang="en-US" altLang="zh-CN" b="1" spc="600">
                <a:solidFill>
                  <a:schemeClr val="bg1"/>
                </a:solidFill>
                <a:latin typeface="Open Sans SemiBold" panose="020B0706030804020204" charset="0"/>
                <a:ea typeface="Open Sans SemiBold" panose="020B0706030804020204" charset="0"/>
                <a:cs typeface="Open Sans SemiBold" panose="020B0706030804020204" charset="0"/>
              </a:rPr>
              <a:t>Shanghai University</a:t>
            </a:r>
          </a:p>
        </p:txBody>
      </p:sp>
      <p:pic>
        <p:nvPicPr>
          <p:cNvPr id="14" name="图片 13"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PicPr>
            <a:picLocks noChangeAspect="1"/>
          </p:cNvPicPr>
          <p:nvPr/>
        </p:nvPicPr>
        <p:blipFill>
          <a:blip r:embed="rId4" cstate="screen"/>
          <a:stretch>
            <a:fillRect/>
          </a:stretch>
        </p:blipFill>
        <p:spPr>
          <a:xfrm>
            <a:off x="6604188" y="5643965"/>
            <a:ext cx="187896" cy="187896"/>
          </a:xfrm>
          <a:prstGeom prst="rect">
            <a:avLst/>
          </a:prstGeom>
        </p:spPr>
      </p:pic>
      <p:sp>
        <p:nvSpPr>
          <p:cNvPr id="16"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pic>
        <p:nvPicPr>
          <p:cNvPr id="32" name="图片 31"/>
          <p:cNvPicPr>
            <a:picLocks noChangeAspect="1"/>
          </p:cNvPicPr>
          <p:nvPr/>
        </p:nvPicPr>
        <p:blipFill>
          <a:blip r:embed="rId5"/>
          <a:stretch>
            <a:fillRect/>
          </a:stretch>
        </p:blipFill>
        <p:spPr>
          <a:xfrm>
            <a:off x="861695" y="516890"/>
            <a:ext cx="8427085" cy="5934075"/>
          </a:xfrm>
          <a:prstGeom prst="rect">
            <a:avLst/>
          </a:prstGeom>
        </p:spPr>
      </p:pic>
      <p:pic>
        <p:nvPicPr>
          <p:cNvPr id="33" name="图片 32"/>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10625455" y="4053205"/>
            <a:ext cx="1217930" cy="1139190"/>
          </a:xfrm>
          <a:prstGeom prst="rect">
            <a:avLst/>
          </a:prstGeom>
        </p:spPr>
      </p:pic>
      <p:sp>
        <p:nvSpPr>
          <p:cNvPr id="34" name="文本框 33"/>
          <p:cNvSpPr txBox="1"/>
          <p:nvPr/>
        </p:nvSpPr>
        <p:spPr>
          <a:xfrm>
            <a:off x="9751060" y="5442585"/>
            <a:ext cx="1835785" cy="368300"/>
          </a:xfrm>
          <a:prstGeom prst="rect">
            <a:avLst/>
          </a:prstGeom>
          <a:noFill/>
        </p:spPr>
        <p:txBody>
          <a:bodyPr wrap="square" rtlCol="0">
            <a:spAutoFit/>
          </a:bodyPr>
          <a:lstStyle/>
          <a:p>
            <a:r>
              <a:rPr lang="zh-CN" altLang="en-US"/>
              <a:t>教材第四种方法</a:t>
            </a:r>
          </a:p>
        </p:txBody>
      </p:sp>
      <p:grpSp>
        <p:nvGrpSpPr>
          <p:cNvPr id="13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757535" y="259715"/>
            <a:ext cx="1151255" cy="457200"/>
            <a:chOff x="3768308" y="2508637"/>
            <a:chExt cx="4655383" cy="1847076"/>
          </a:xfrm>
          <a:solidFill>
            <a:srgbClr val="6EA6DE"/>
          </a:solidFill>
        </p:grpSpPr>
        <p:grpSp>
          <p:nvGrpSpPr>
            <p:cNvPr id="140" name="iSḻïḋe"/>
            <p:cNvGrpSpPr/>
            <p:nvPr/>
          </p:nvGrpSpPr>
          <p:grpSpPr>
            <a:xfrm>
              <a:off x="5528397" y="3806230"/>
              <a:ext cx="2860508" cy="275467"/>
              <a:chOff x="4851400" y="4251325"/>
              <a:chExt cx="6264276" cy="603251"/>
            </a:xfrm>
            <a:grpFill/>
          </p:grpSpPr>
          <p:sp>
            <p:nvSpPr>
              <p:cNvPr id="14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2"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3"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4"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5"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6"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7"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0"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1"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2"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3"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4"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5"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6"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7"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8"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9"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0"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1"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62" name="îSľîdè"/>
            <p:cNvGrpSpPr/>
            <p:nvPr/>
          </p:nvGrpSpPr>
          <p:grpSpPr>
            <a:xfrm>
              <a:off x="5487799" y="2810201"/>
              <a:ext cx="2935892" cy="808278"/>
              <a:chOff x="4762500" y="2070100"/>
              <a:chExt cx="6429376" cy="1770063"/>
            </a:xfrm>
            <a:grpFill/>
          </p:grpSpPr>
          <p:sp>
            <p:nvSpPr>
              <p:cNvPr id="16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72" name="íṥļïḑê"/>
            <p:cNvGrpSpPr/>
            <p:nvPr/>
          </p:nvGrpSpPr>
          <p:grpSpPr>
            <a:xfrm>
              <a:off x="3768308" y="2508637"/>
              <a:ext cx="1469396" cy="1847076"/>
              <a:chOff x="996950" y="1409700"/>
              <a:chExt cx="3217863" cy="4044950"/>
            </a:xfrm>
            <a:grpFill/>
          </p:grpSpPr>
          <p:sp>
            <p:nvSpPr>
              <p:cNvPr id="17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4"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5"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6"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7"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8"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9"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3"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4"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5"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6"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7"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8"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9"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0"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1"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2"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3"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4"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5"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6"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7"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8"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99"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00"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01"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02"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03"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pic>
        <p:nvPicPr>
          <p:cNvPr id="5" name="图片 4"/>
          <p:cNvPicPr>
            <a:picLocks noChangeAspect="1"/>
          </p:cNvPicPr>
          <p:nvPr/>
        </p:nvPicPr>
        <p:blipFill>
          <a:blip r:embed="rId3"/>
          <a:srcRect r="3904"/>
          <a:stretch>
            <a:fillRect/>
          </a:stretch>
        </p:blipFill>
        <p:spPr>
          <a:xfrm>
            <a:off x="1045845" y="2544445"/>
            <a:ext cx="2344420" cy="3662680"/>
          </a:xfrm>
          <a:prstGeom prst="rect">
            <a:avLst/>
          </a:prstGeom>
        </p:spPr>
      </p:pic>
      <p:pic>
        <p:nvPicPr>
          <p:cNvPr id="6" name="图片 5"/>
          <p:cNvPicPr>
            <a:picLocks noChangeAspect="1"/>
          </p:cNvPicPr>
          <p:nvPr/>
        </p:nvPicPr>
        <p:blipFill>
          <a:blip r:embed="rId4"/>
          <a:stretch>
            <a:fillRect/>
          </a:stretch>
        </p:blipFill>
        <p:spPr>
          <a:xfrm>
            <a:off x="5346700" y="2544445"/>
            <a:ext cx="1400175" cy="3657600"/>
          </a:xfrm>
          <a:prstGeom prst="rect">
            <a:avLst/>
          </a:prstGeom>
        </p:spPr>
      </p:pic>
      <p:pic>
        <p:nvPicPr>
          <p:cNvPr id="7" name="图片 6"/>
          <p:cNvPicPr>
            <a:picLocks noChangeAspect="1"/>
          </p:cNvPicPr>
          <p:nvPr/>
        </p:nvPicPr>
        <p:blipFill>
          <a:blip r:embed="rId5"/>
          <a:stretch>
            <a:fillRect/>
          </a:stretch>
        </p:blipFill>
        <p:spPr>
          <a:xfrm>
            <a:off x="8702675" y="2545080"/>
            <a:ext cx="2419985" cy="3684270"/>
          </a:xfrm>
          <a:prstGeom prst="rect">
            <a:avLst/>
          </a:prstGeom>
        </p:spPr>
      </p:pic>
      <p:sp>
        <p:nvSpPr>
          <p:cNvPr id="8" name="右箭头 7"/>
          <p:cNvSpPr/>
          <p:nvPr/>
        </p:nvSpPr>
        <p:spPr>
          <a:xfrm>
            <a:off x="3768090" y="4078605"/>
            <a:ext cx="1262380" cy="605790"/>
          </a:xfrm>
          <a:prstGeom prst="right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删除</a:t>
            </a:r>
            <a:r>
              <a:rPr lang="en-US" altLang="zh-CN">
                <a:solidFill>
                  <a:schemeClr val="tx1"/>
                </a:solidFill>
              </a:rPr>
              <a:t>68</a:t>
            </a:r>
          </a:p>
        </p:txBody>
      </p:sp>
      <p:sp>
        <p:nvSpPr>
          <p:cNvPr id="9" name="右箭头 8"/>
          <p:cNvSpPr/>
          <p:nvPr/>
        </p:nvSpPr>
        <p:spPr>
          <a:xfrm>
            <a:off x="7093585" y="4078605"/>
            <a:ext cx="1262380" cy="605790"/>
          </a:xfrm>
          <a:prstGeom prst="right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删除</a:t>
            </a:r>
            <a:r>
              <a:rPr lang="en-US" altLang="zh-CN">
                <a:solidFill>
                  <a:schemeClr val="tx1"/>
                </a:solidFill>
              </a:rPr>
              <a:t>39</a:t>
            </a:r>
          </a:p>
        </p:txBody>
      </p:sp>
      <p:sp>
        <p:nvSpPr>
          <p:cNvPr id="18" name="矩形 17"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828675" y="780415"/>
            <a:ext cx="10292080" cy="1375410"/>
          </a:xfrm>
          <a:prstGeom prst="rect">
            <a:avLst/>
          </a:prstGeom>
          <a:solidFill>
            <a:srgbClr val="BED7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216025" y="885825"/>
            <a:ext cx="8877935" cy="1268730"/>
          </a:xfrm>
          <a:prstGeom prst="rect">
            <a:avLst/>
          </a:prstGeom>
          <a:noFill/>
        </p:spPr>
        <p:txBody>
          <a:bodyPr wrap="square" rtlCol="0">
            <a:noAutofit/>
          </a:bodyPr>
          <a:lstStyle/>
          <a:p>
            <a:r>
              <a:rPr lang="zh-CN" altLang="en-US" sz="2400">
                <a:latin typeface="微软雅黑" panose="020B0503020204020204" charset="-122"/>
                <a:ea typeface="微软雅黑" panose="020B0503020204020204" charset="-122"/>
                <a:cs typeface="微软雅黑" panose="020B0503020204020204" charset="-122"/>
              </a:rPr>
              <a:t>案例测试</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方法</a:t>
            </a:r>
            <a:r>
              <a:rPr lang="en-US" altLang="zh-CN" sz="2400">
                <a:latin typeface="微软雅黑" panose="020B0503020204020204" charset="-122"/>
                <a:ea typeface="微软雅黑" panose="020B0503020204020204" charset="-122"/>
                <a:cs typeface="微软雅黑" panose="020B0503020204020204" charset="-122"/>
              </a:rPr>
              <a:t>4</a:t>
            </a:r>
          </a:p>
          <a:p>
            <a:r>
              <a:rPr lang="en-US" altLang="zh-CN" sz="2400"/>
              <a:t>先把它的左子树作为右子树中关键字值最小的数据元素x的左子树，然后再删除结点。</a:t>
            </a:r>
          </a:p>
          <a:p>
            <a:endParaRPr lang="en-US" altLang="zh-CN" sz="2400"/>
          </a:p>
          <a:p>
            <a:endParaRPr lang="en-US" altLang="zh-CN" sz="2400"/>
          </a:p>
        </p:txBody>
      </p:sp>
      <p:grpSp>
        <p:nvGrpSpPr>
          <p:cNvPr id="16"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757535" y="259715"/>
            <a:ext cx="1151255" cy="457200"/>
            <a:chOff x="3768308" y="2508637"/>
            <a:chExt cx="4655383" cy="1847076"/>
          </a:xfrm>
          <a:solidFill>
            <a:srgbClr val="6EA6DE"/>
          </a:solidFill>
        </p:grpSpPr>
        <p:grpSp>
          <p:nvGrpSpPr>
            <p:cNvPr id="32" name="iSḻïḋe"/>
            <p:cNvGrpSpPr/>
            <p:nvPr/>
          </p:nvGrpSpPr>
          <p:grpSpPr>
            <a:xfrm>
              <a:off x="5528397" y="3806230"/>
              <a:ext cx="2860508" cy="275467"/>
              <a:chOff x="4851400" y="4251325"/>
              <a:chExt cx="6264276" cy="603251"/>
            </a:xfrm>
            <a:grpFill/>
          </p:grpSpPr>
          <p:sp>
            <p:nvSpPr>
              <p:cNvPr id="33"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5"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6"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98" name="îSľîdè"/>
            <p:cNvGrpSpPr/>
            <p:nvPr/>
          </p:nvGrpSpPr>
          <p:grpSpPr>
            <a:xfrm>
              <a:off x="5487799" y="2810201"/>
              <a:ext cx="2935892" cy="808278"/>
              <a:chOff x="4762500" y="2070100"/>
              <a:chExt cx="6429376" cy="1770063"/>
            </a:xfrm>
            <a:grpFill/>
          </p:grpSpPr>
          <p:sp>
            <p:nvSpPr>
              <p:cNvPr id="99"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0"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1"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2"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3"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4"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5"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6"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7"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08" name="íṥļïḑê"/>
            <p:cNvGrpSpPr/>
            <p:nvPr/>
          </p:nvGrpSpPr>
          <p:grpSpPr>
            <a:xfrm>
              <a:off x="3768308" y="2508637"/>
              <a:ext cx="1469396" cy="1847076"/>
              <a:chOff x="996950" y="1409700"/>
              <a:chExt cx="3217863" cy="4044950"/>
            </a:xfrm>
            <a:grpFill/>
          </p:grpSpPr>
          <p:sp>
            <p:nvSpPr>
              <p:cNvPr id="109"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0"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1"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4"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5"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6"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7"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8"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9"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0"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1"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2"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3"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4"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5"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6"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7"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8"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9"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0"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1"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2"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3"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4"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5"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6"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7"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8"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9"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custDataLst>
              <p:tags r:id="rId2"/>
            </p:custDataLst>
          </p:nvPr>
        </p:nvSpPr>
        <p:spPr>
          <a:xfrm>
            <a:off x="0" y="0"/>
            <a:ext cx="12192000" cy="914400"/>
          </a:xfrm>
          <a:prstGeom prst="rect">
            <a:avLst/>
          </a:prstGeom>
          <a:solidFill>
            <a:srgbClr val="BED7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noProof="0">
              <a:ln>
                <a:noFill/>
              </a:ln>
              <a:solidFill>
                <a:prstClr val="white"/>
              </a:solidFill>
              <a:effectLst/>
              <a:uLnTx/>
              <a:uFillTx/>
              <a:latin typeface="Arial" panose="020B0604020202020204" pitchFamily="34" charset="0"/>
              <a:ea typeface="微软雅黑" panose="020B0503020204020204" charset="-122"/>
              <a:cs typeface="+mn-cs"/>
            </a:endParaRPr>
          </a:p>
        </p:txBody>
      </p:sp>
      <p:sp>
        <p:nvSpPr>
          <p:cNvPr id="16" name="文本框 15"/>
          <p:cNvSpPr txBox="1"/>
          <p:nvPr>
            <p:custDataLst>
              <p:tags r:id="rId3"/>
            </p:custDataLst>
          </p:nvPr>
        </p:nvSpPr>
        <p:spPr>
          <a:xfrm>
            <a:off x="608965" y="1797685"/>
            <a:ext cx="4923155" cy="416115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spcBef>
                <a:spcPts val="1000"/>
              </a:spcBef>
            </a:pPr>
            <a:r>
              <a:rPr lang="zh-CN" altLang="en-US" sz="1600" b="1"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时间复杂度：</a:t>
            </a:r>
          </a:p>
          <a:p>
            <a:pPr fontAlgn="auto">
              <a:lnSpc>
                <a:spcPct val="130000"/>
              </a:lnSpc>
              <a:spcBef>
                <a:spcPts val="1000"/>
              </a:spcBef>
            </a:pPr>
            <a:r>
              <a:rPr lang="zh-CN" altLang="en-US" sz="1600"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寻找左子树中关键字值最大的节点，需要遍历整个左子树的右分支，其时间复杂度为 O(h)，其中 h 是树的高度。删除节点及其调整操作的时间复杂度也为 O(h)。</a:t>
            </a:r>
          </a:p>
          <a:p>
            <a:pPr fontAlgn="auto">
              <a:lnSpc>
                <a:spcPct val="130000"/>
              </a:lnSpc>
              <a:spcBef>
                <a:spcPts val="1000"/>
              </a:spcBef>
            </a:pPr>
            <a:r>
              <a:rPr lang="zh-CN" altLang="en-US" sz="1600" b="1"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空间复杂度：</a:t>
            </a:r>
          </a:p>
          <a:p>
            <a:pPr fontAlgn="auto">
              <a:lnSpc>
                <a:spcPct val="130000"/>
              </a:lnSpc>
              <a:spcBef>
                <a:spcPts val="1000"/>
              </a:spcBef>
            </a:pPr>
            <a:r>
              <a:rPr lang="zh-CN" altLang="en-US" sz="1600"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使用递归或迭代删除节点，空间复杂度也为 O(1) </a:t>
            </a:r>
          </a:p>
          <a:p>
            <a:pPr fontAlgn="auto">
              <a:lnSpc>
                <a:spcPct val="130000"/>
              </a:lnSpc>
              <a:spcBef>
                <a:spcPts val="1000"/>
              </a:spcBef>
            </a:pPr>
            <a:r>
              <a:rPr lang="zh-CN" altLang="en-US" sz="1600" b="1"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查找：</a:t>
            </a:r>
          </a:p>
          <a:p>
            <a:pPr fontAlgn="auto">
              <a:lnSpc>
                <a:spcPct val="130000"/>
              </a:lnSpc>
              <a:spcBef>
                <a:spcPts val="1000"/>
              </a:spcBef>
            </a:pPr>
            <a:r>
              <a:rPr lang="zh-CN" altLang="en-US" sz="1600"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该方法会将左子树中关键字最大的节点作为替代，不会增加左子树的深度，查找性能不变。</a:t>
            </a:r>
          </a:p>
        </p:txBody>
      </p:sp>
      <p:sp>
        <p:nvSpPr>
          <p:cNvPr id="18" name="文本框 17"/>
          <p:cNvSpPr txBox="1"/>
          <p:nvPr>
            <p:custDataLst>
              <p:tags r:id="rId4"/>
            </p:custDataLst>
          </p:nvPr>
        </p:nvSpPr>
        <p:spPr>
          <a:xfrm>
            <a:off x="608951" y="1336334"/>
            <a:ext cx="4923158" cy="461665"/>
          </a:xfrm>
          <a:prstGeom prst="rect">
            <a:avLst/>
          </a:prstGeom>
          <a:noFill/>
        </p:spPr>
        <p:txBody>
          <a:bodyPr wrap="square" rtlCol="0">
            <a:normAutofit fontScale="97500"/>
          </a:bodyPr>
          <a:lstStyle/>
          <a:p>
            <a:r>
              <a:rPr lang="zh-CN" altLang="en-US" sz="2400" b="1" dirty="0">
                <a:solidFill>
                  <a:schemeClr val="dk1">
                    <a:lumMod val="85000"/>
                    <a:lumOff val="15000"/>
                  </a:schemeClr>
                </a:solidFill>
                <a:latin typeface="Arial" panose="020B0604020202020204" pitchFamily="34" charset="0"/>
                <a:ea typeface="微软雅黑" panose="020B0503020204020204" charset="-122"/>
              </a:rPr>
              <a:t>教材方法一</a:t>
            </a:r>
          </a:p>
        </p:txBody>
      </p:sp>
      <p:cxnSp>
        <p:nvCxnSpPr>
          <p:cNvPr id="22" name="直接连接符 21"/>
          <p:cNvCxnSpPr/>
          <p:nvPr>
            <p:custDataLst>
              <p:tags r:id="rId5"/>
            </p:custDataLst>
          </p:nvPr>
        </p:nvCxnSpPr>
        <p:spPr>
          <a:xfrm>
            <a:off x="5532395" y="1630339"/>
            <a:ext cx="0" cy="4328819"/>
          </a:xfrm>
          <a:prstGeom prst="line">
            <a:avLst/>
          </a:prstGeom>
          <a:ln>
            <a:solidFill>
              <a:srgbClr val="004592"/>
            </a:solidFill>
            <a:prstDash val="dash"/>
          </a:ln>
        </p:spPr>
        <p:style>
          <a:lnRef idx="1">
            <a:schemeClr val="accent1"/>
          </a:lnRef>
          <a:fillRef idx="0">
            <a:schemeClr val="accent1"/>
          </a:fillRef>
          <a:effectRef idx="0">
            <a:schemeClr val="accent1"/>
          </a:effectRef>
          <a:fontRef idx="minor">
            <a:schemeClr val="tx1"/>
          </a:fontRef>
        </p:style>
      </p:cxnSp>
      <p:sp>
        <p:nvSpPr>
          <p:cNvPr id="31" name="文本框 30"/>
          <p:cNvSpPr txBox="1"/>
          <p:nvPr>
            <p:custDataLst>
              <p:tags r:id="rId6"/>
            </p:custDataLst>
          </p:nvPr>
        </p:nvSpPr>
        <p:spPr>
          <a:xfrm>
            <a:off x="5766435" y="1744345"/>
            <a:ext cx="6117590" cy="4100830"/>
          </a:xfrm>
          <a:prstGeom prst="rect">
            <a:avLst/>
          </a:prstGeom>
          <a:noFill/>
        </p:spPr>
        <p:txBody>
          <a:bodyPr wrap="square" rtlCol="0"/>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lnSpc>
                <a:spcPct val="130000"/>
              </a:lnSpc>
              <a:spcBef>
                <a:spcPts val="1000"/>
              </a:spcBef>
            </a:pPr>
            <a:r>
              <a:rPr lang="zh-CN" altLang="en-US" sz="1600" b="1"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时间复杂度：</a:t>
            </a:r>
          </a:p>
          <a:p>
            <a:pPr fontAlgn="auto">
              <a:lnSpc>
                <a:spcPct val="130000"/>
              </a:lnSpc>
              <a:spcBef>
                <a:spcPts val="1000"/>
              </a:spcBef>
            </a:pPr>
            <a:r>
              <a:rPr lang="zh-CN" altLang="en-US" sz="1600"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寻找右子树中关键字值最小的节点，需要遍历整个右子树的左分支，其时间复杂度为 O(h)。删除节点本身及其调整操作也为 O(h)，因此总体时间复杂度为 O(h)。</a:t>
            </a:r>
          </a:p>
          <a:p>
            <a:pPr fontAlgn="auto">
              <a:lnSpc>
                <a:spcPct val="130000"/>
              </a:lnSpc>
              <a:spcBef>
                <a:spcPts val="1000"/>
              </a:spcBef>
            </a:pPr>
            <a:r>
              <a:rPr lang="zh-CN" altLang="en-US" sz="1600" b="1"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空间复杂度：</a:t>
            </a:r>
          </a:p>
          <a:p>
            <a:pPr fontAlgn="auto">
              <a:lnSpc>
                <a:spcPct val="130000"/>
              </a:lnSpc>
              <a:spcBef>
                <a:spcPts val="1000"/>
              </a:spcBef>
            </a:pPr>
            <a:r>
              <a:rPr lang="zh-CN" altLang="en-US" sz="1600"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使用递归删除操作，可能在递归过程中占用栈空间，但总体空间复杂度依然为 O(1) </a:t>
            </a:r>
          </a:p>
          <a:p>
            <a:pPr fontAlgn="auto">
              <a:lnSpc>
                <a:spcPct val="130000"/>
              </a:lnSpc>
              <a:spcBef>
                <a:spcPts val="1000"/>
              </a:spcBef>
            </a:pPr>
            <a:r>
              <a:rPr lang="zh-CN" altLang="en-US" sz="1600" b="1"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查找：</a:t>
            </a:r>
          </a:p>
          <a:p>
            <a:pPr fontAlgn="auto">
              <a:lnSpc>
                <a:spcPct val="130000"/>
              </a:lnSpc>
              <a:spcBef>
                <a:spcPts val="1000"/>
              </a:spcBef>
            </a:pPr>
            <a:r>
              <a:rPr lang="zh-CN" altLang="en-US" sz="1600"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rPr>
              <a:t>该方法倾向于在右子树中寻找关键字最小的节点，然后将左子树连接在该节点上，此操作会增加右子树的深度，特别是如果右子树是原本较平衡的。这可能导致右偏的倾向，降低查找性能。</a:t>
            </a:r>
          </a:p>
          <a:p>
            <a:pPr fontAlgn="auto">
              <a:lnSpc>
                <a:spcPct val="130000"/>
              </a:lnSpc>
              <a:spcBef>
                <a:spcPts val="1000"/>
              </a:spcBef>
            </a:pPr>
            <a:endParaRPr lang="zh-CN" altLang="en-US" sz="1600" spc="100" dirty="0">
              <a:solidFill>
                <a:schemeClr val="dk1">
                  <a:lumMod val="65000"/>
                  <a:lumOff val="35000"/>
                </a:schemeClr>
              </a:solidFill>
              <a:latin typeface="Arial" panose="020B0604020202020204" pitchFamily="34" charset="0"/>
              <a:ea typeface="微软雅黑" panose="020B0503020204020204" charset="-122"/>
              <a:cs typeface="微软雅黑" panose="020B0503020204020204" charset="-122"/>
              <a:sym typeface="+mn-ea"/>
            </a:endParaRPr>
          </a:p>
        </p:txBody>
      </p:sp>
      <p:sp>
        <p:nvSpPr>
          <p:cNvPr id="32" name="文本框 31"/>
          <p:cNvSpPr txBox="1"/>
          <p:nvPr>
            <p:custDataLst>
              <p:tags r:id="rId7"/>
            </p:custDataLst>
          </p:nvPr>
        </p:nvSpPr>
        <p:spPr>
          <a:xfrm>
            <a:off x="6659882" y="1336334"/>
            <a:ext cx="4923158" cy="461665"/>
          </a:xfrm>
          <a:prstGeom prst="rect">
            <a:avLst/>
          </a:prstGeom>
          <a:noFill/>
        </p:spPr>
        <p:txBody>
          <a:bodyPr wrap="square" rtlCol="0">
            <a:normAutofit fontScale="97500"/>
          </a:bodyPr>
          <a:lstStyle/>
          <a:p>
            <a:r>
              <a:rPr lang="zh-CN" altLang="en-US" sz="2400" b="1" dirty="0">
                <a:solidFill>
                  <a:schemeClr val="dk1">
                    <a:lumMod val="85000"/>
                    <a:lumOff val="15000"/>
                  </a:schemeClr>
                </a:solidFill>
                <a:latin typeface="Arial" panose="020B0604020202020204" pitchFamily="34" charset="0"/>
                <a:ea typeface="微软雅黑" panose="020B0503020204020204" charset="-122"/>
              </a:rPr>
              <a:t>教材方法四</a:t>
            </a:r>
          </a:p>
        </p:txBody>
      </p:sp>
      <p:sp>
        <p:nvSpPr>
          <p:cNvPr id="15" name="Title 6"/>
          <p:cNvSpPr txBox="1"/>
          <p:nvPr>
            <p:custDataLst>
              <p:tags r:id="rId8"/>
            </p:custDataLst>
          </p:nvPr>
        </p:nvSpPr>
        <p:spPr>
          <a:xfrm>
            <a:off x="608399" y="153000"/>
            <a:ext cx="10974649" cy="608400"/>
          </a:xfrm>
          <a:prstGeom prst="rect">
            <a:avLst/>
          </a:prstGeom>
          <a:noFill/>
          <a:ln w="3175">
            <a:noFill/>
            <a:prstDash val="dash"/>
          </a:ln>
        </p:spPr>
        <p:txBody>
          <a:bodyPr wrap="square" lIns="90000" tIns="46800" rIns="90000" bIns="46800" anchor="b"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charset="0"/>
              </a:defRPr>
            </a:lvl1pPr>
          </a:lstStyle>
          <a:p>
            <a:pPr lvl="0">
              <a:lnSpc>
                <a:spcPct val="100000"/>
              </a:lnSpc>
            </a:pPr>
            <a:r>
              <a:rPr lang="zh-CN" altLang="en-US" sz="3200" b="1" spc="150" dirty="0">
                <a:ln w="3175">
                  <a:noFill/>
                  <a:prstDash val="dash"/>
                </a:ln>
                <a:solidFill>
                  <a:schemeClr val="dk1"/>
                </a:solidFill>
                <a:latin typeface="Arial" panose="020B0604020202020204" pitchFamily="34" charset="0"/>
                <a:ea typeface="微软雅黑" panose="020B0503020204020204" charset="-122"/>
                <a:cs typeface="微软雅黑" panose="020B0503020204020204" charset="-122"/>
              </a:rPr>
              <a:t>性能分析</a:t>
            </a:r>
          </a:p>
        </p:txBody>
      </p:sp>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9"/>
            </p:custDataLst>
          </p:nvPr>
        </p:nvGrpSpPr>
        <p:grpSpPr>
          <a:xfrm>
            <a:off x="10765155" y="259715"/>
            <a:ext cx="1151255" cy="457200"/>
            <a:chOff x="3768308" y="2508637"/>
            <a:chExt cx="4655383" cy="1847076"/>
          </a:xfrm>
          <a:solidFill>
            <a:srgbClr val="6EA6DE"/>
          </a:solidFill>
        </p:grpSpPr>
        <p:grpSp>
          <p:nvGrpSpPr>
            <p:cNvPr id="3" name="iSḻïḋe"/>
            <p:cNvGrpSpPr/>
            <p:nvPr/>
          </p:nvGrpSpPr>
          <p:grpSpPr>
            <a:xfrm>
              <a:off x="5528397" y="3806230"/>
              <a:ext cx="2860508" cy="275467"/>
              <a:chOff x="4851400" y="4251325"/>
              <a:chExt cx="6264276" cy="603251"/>
            </a:xfrm>
            <a:grpFill/>
          </p:grpSpPr>
          <p:sp>
            <p:nvSpPr>
              <p:cNvPr id="33"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5"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6"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98" name="îSľîdè"/>
            <p:cNvGrpSpPr/>
            <p:nvPr/>
          </p:nvGrpSpPr>
          <p:grpSpPr>
            <a:xfrm>
              <a:off x="5487799" y="2810201"/>
              <a:ext cx="2935892" cy="808278"/>
              <a:chOff x="4762500" y="2070100"/>
              <a:chExt cx="6429376" cy="1770063"/>
            </a:xfrm>
            <a:grpFill/>
          </p:grpSpPr>
          <p:sp>
            <p:nvSpPr>
              <p:cNvPr id="99"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0"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1"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2"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3"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4"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5"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6"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7"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08" name="íṥļïḑê"/>
            <p:cNvGrpSpPr/>
            <p:nvPr/>
          </p:nvGrpSpPr>
          <p:grpSpPr>
            <a:xfrm>
              <a:off x="3768308" y="2508637"/>
              <a:ext cx="1469396" cy="1847076"/>
              <a:chOff x="996950" y="1409700"/>
              <a:chExt cx="3217863" cy="4044950"/>
            </a:xfrm>
            <a:grpFill/>
          </p:grpSpPr>
          <p:sp>
            <p:nvSpPr>
              <p:cNvPr id="109"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0"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1"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4"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5"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6"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7"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8"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9"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0"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1"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2"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3"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4"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5"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6"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7"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8"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9"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0"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1"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2"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3"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4"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5"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6"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7"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8"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9"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0413365" y="2065020"/>
            <a:ext cx="589280" cy="1607820"/>
          </a:xfrm>
          <a:prstGeom prst="rect">
            <a:avLst/>
          </a:prstGeom>
          <a:noFill/>
        </p:spPr>
        <p:txBody>
          <a:bodyPr wrap="square" rtlCol="0">
            <a:noAutofit/>
          </a:bodyPr>
          <a:lstStyle/>
          <a:p>
            <a:r>
              <a:rPr lang="zh-CN" altLang="en-US" sz="2800" b="1" noProof="0">
                <a:ln>
                  <a:noFill/>
                </a:ln>
                <a:solidFill>
                  <a:schemeClr val="tx1">
                    <a:lumMod val="65000"/>
                    <a:lumOff val="35000"/>
                  </a:schemeClr>
                </a:solidFill>
                <a:effectLst/>
                <a:uLnTx/>
                <a:uFillTx/>
                <a:latin typeface="微软雅黑" panose="020B0503020204020204" charset="-122"/>
                <a:ea typeface="微软雅黑" panose="020B0503020204020204" charset="-122"/>
                <a:sym typeface="+mn-ea"/>
              </a:rPr>
              <a:t>代码实现</a:t>
            </a:r>
          </a:p>
        </p:txBody>
      </p:sp>
      <p:sp>
        <p:nvSpPr>
          <p:cNvPr id="10" name="矩形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4351497" y="1051941"/>
            <a:ext cx="3733165" cy="368300"/>
          </a:xfrm>
          <a:prstGeom prst="rect">
            <a:avLst/>
          </a:prstGeom>
        </p:spPr>
        <p:txBody>
          <a:bodyPr wrap="none">
            <a:spAutoFit/>
          </a:bodyPr>
          <a:lstStyle/>
          <a:p>
            <a:r>
              <a:rPr lang="en-US" altLang="zh-CN" b="1" spc="600">
                <a:solidFill>
                  <a:schemeClr val="bg1"/>
                </a:solidFill>
                <a:latin typeface="Open Sans SemiBold" panose="020B0706030804020204" charset="0"/>
                <a:ea typeface="Open Sans SemiBold" panose="020B0706030804020204" charset="0"/>
                <a:cs typeface="Open Sans SemiBold" panose="020B0706030804020204" charset="0"/>
              </a:rPr>
              <a:t>Shanghai University</a:t>
            </a:r>
          </a:p>
        </p:txBody>
      </p:sp>
      <p:pic>
        <p:nvPicPr>
          <p:cNvPr id="14" name="图片 13"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PicPr>
            <a:picLocks noChangeAspect="1"/>
          </p:cNvPicPr>
          <p:nvPr/>
        </p:nvPicPr>
        <p:blipFill>
          <a:blip r:embed="rId4" cstate="screen"/>
          <a:stretch>
            <a:fillRect/>
          </a:stretch>
        </p:blipFill>
        <p:spPr>
          <a:xfrm>
            <a:off x="6604188" y="5643965"/>
            <a:ext cx="187896" cy="187896"/>
          </a:xfrm>
          <a:prstGeom prst="rect">
            <a:avLst/>
          </a:prstGeom>
        </p:spPr>
      </p:pic>
      <p:sp>
        <p:nvSpPr>
          <p:cNvPr id="16"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pic>
        <p:nvPicPr>
          <p:cNvPr id="33" name="图片 3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0625455" y="4053205"/>
            <a:ext cx="1217930" cy="1139190"/>
          </a:xfrm>
          <a:prstGeom prst="rect">
            <a:avLst/>
          </a:prstGeom>
        </p:spPr>
      </p:pic>
      <p:pic>
        <p:nvPicPr>
          <p:cNvPr id="3" name="图片 2"/>
          <p:cNvPicPr>
            <a:picLocks noChangeAspect="1"/>
          </p:cNvPicPr>
          <p:nvPr/>
        </p:nvPicPr>
        <p:blipFill>
          <a:blip r:embed="rId6"/>
          <a:stretch>
            <a:fillRect/>
          </a:stretch>
        </p:blipFill>
        <p:spPr>
          <a:xfrm>
            <a:off x="933450" y="332105"/>
            <a:ext cx="7926070" cy="5580380"/>
          </a:xfrm>
          <a:prstGeom prst="rect">
            <a:avLst/>
          </a:prstGeom>
        </p:spPr>
      </p:pic>
      <p:pic>
        <p:nvPicPr>
          <p:cNvPr id="4" name="图片 3"/>
          <p:cNvPicPr>
            <a:picLocks noChangeAspect="1"/>
          </p:cNvPicPr>
          <p:nvPr/>
        </p:nvPicPr>
        <p:blipFill>
          <a:blip r:embed="rId7"/>
          <a:srcRect l="755"/>
          <a:stretch>
            <a:fillRect/>
          </a:stretch>
        </p:blipFill>
        <p:spPr>
          <a:xfrm>
            <a:off x="933450" y="4154170"/>
            <a:ext cx="7926070" cy="2287270"/>
          </a:xfrm>
          <a:prstGeom prst="rect">
            <a:avLst/>
          </a:prstGeom>
        </p:spPr>
      </p:pic>
      <p:sp>
        <p:nvSpPr>
          <p:cNvPr id="34" name="文本框 33"/>
          <p:cNvSpPr txBox="1"/>
          <p:nvPr/>
        </p:nvSpPr>
        <p:spPr>
          <a:xfrm>
            <a:off x="9751060" y="5442585"/>
            <a:ext cx="1835785" cy="368300"/>
          </a:xfrm>
          <a:prstGeom prst="rect">
            <a:avLst/>
          </a:prstGeom>
          <a:noFill/>
        </p:spPr>
        <p:txBody>
          <a:bodyPr wrap="square" rtlCol="0">
            <a:spAutoFit/>
          </a:bodyPr>
          <a:lstStyle/>
          <a:p>
            <a:r>
              <a:rPr lang="zh-CN" altLang="en-US"/>
              <a:t>教材第二种方法</a:t>
            </a:r>
          </a:p>
        </p:txBody>
      </p:sp>
      <p:grpSp>
        <p:nvGrpSpPr>
          <p:cNvPr id="7"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757535" y="259715"/>
            <a:ext cx="1151255" cy="457200"/>
            <a:chOff x="3768308" y="2508637"/>
            <a:chExt cx="4655383" cy="1847076"/>
          </a:xfrm>
          <a:solidFill>
            <a:srgbClr val="6EA6DE"/>
          </a:solidFill>
        </p:grpSpPr>
        <p:grpSp>
          <p:nvGrpSpPr>
            <p:cNvPr id="32" name="iSḻïḋe"/>
            <p:cNvGrpSpPr/>
            <p:nvPr/>
          </p:nvGrpSpPr>
          <p:grpSpPr>
            <a:xfrm>
              <a:off x="5528397" y="3806230"/>
              <a:ext cx="2860508" cy="275467"/>
              <a:chOff x="4851400" y="4251325"/>
              <a:chExt cx="6264276" cy="603251"/>
            </a:xfrm>
            <a:grpFill/>
          </p:grpSpPr>
          <p:sp>
            <p:nvSpPr>
              <p:cNvPr id="8"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5"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6"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98" name="îSľîdè"/>
            <p:cNvGrpSpPr/>
            <p:nvPr/>
          </p:nvGrpSpPr>
          <p:grpSpPr>
            <a:xfrm>
              <a:off x="5487799" y="2810201"/>
              <a:ext cx="2935892" cy="808278"/>
              <a:chOff x="4762500" y="2070100"/>
              <a:chExt cx="6429376" cy="1770063"/>
            </a:xfrm>
            <a:grpFill/>
          </p:grpSpPr>
          <p:sp>
            <p:nvSpPr>
              <p:cNvPr id="99"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0"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1"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2"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3"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4"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5"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6"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7"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08" name="íṥļïḑê"/>
            <p:cNvGrpSpPr/>
            <p:nvPr/>
          </p:nvGrpSpPr>
          <p:grpSpPr>
            <a:xfrm>
              <a:off x="3768308" y="2508637"/>
              <a:ext cx="1469396" cy="1847076"/>
              <a:chOff x="996950" y="1409700"/>
              <a:chExt cx="3217863" cy="4044950"/>
            </a:xfrm>
            <a:grpFill/>
          </p:grpSpPr>
          <p:sp>
            <p:nvSpPr>
              <p:cNvPr id="109"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0"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1"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4"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5"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6"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7"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8"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9"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0"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1"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2"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3"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4"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5"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6"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7"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8"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9"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0"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1"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2"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3"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4"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5"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6"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7"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8"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9"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347661" y="267922"/>
            <a:ext cx="3789261" cy="6590077"/>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8054975" y="267970"/>
            <a:ext cx="3789680" cy="3404235"/>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7786781" y="709331"/>
            <a:ext cx="3723863" cy="2646878"/>
          </a:xfrm>
          <a:prstGeom prst="rect">
            <a:avLst/>
          </a:prstGeom>
          <a:noFill/>
        </p:spPr>
        <p:txBody>
          <a:bodyPr wrap="square" rtlCol="0">
            <a:spAutoFit/>
          </a:bodyPr>
          <a:lstStyle/>
          <a:p>
            <a:pPr algn="r"/>
            <a:r>
              <a:rPr lang="en-US" altLang="zh-CN" sz="16600" b="1">
                <a:solidFill>
                  <a:schemeClr val="bg1"/>
                </a:solidFill>
                <a:latin typeface="Futura" panose="020B0602020204020303" charset="0"/>
                <a:ea typeface="Futura" panose="020B0602020204020303" charset="0"/>
                <a:cs typeface="Futura" panose="020B0602020204020303" charset="0"/>
              </a:rPr>
              <a:t>01</a:t>
            </a:r>
          </a:p>
        </p:txBody>
      </p:sp>
      <p:pic>
        <p:nvPicPr>
          <p:cNvPr id="8" name="图片 7" descr="/Users/caizheng/Desktop/蓝色2/181113-16届菊花节-156-编辑.jpg181113-16届菊花节-156-编辑"/>
          <p:cNvPicPr>
            <a:picLocks noChangeAspect="1"/>
          </p:cNvPicPr>
          <p:nvPr/>
        </p:nvPicPr>
        <p:blipFill>
          <a:blip r:embed="rId3" cstate="screen"/>
          <a:srcRect/>
          <a:stretch>
            <a:fillRect/>
          </a:stretch>
        </p:blipFill>
        <p:spPr>
          <a:xfrm>
            <a:off x="6178550" y="3671570"/>
            <a:ext cx="5665470" cy="3186430"/>
          </a:xfrm>
          <a:prstGeom prst="rect">
            <a:avLst/>
          </a:prstGeom>
        </p:spPr>
      </p:pic>
      <p:sp>
        <p:nvSpPr>
          <p:cNvPr id="16" name="文本框 15"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53277" y="2360042"/>
            <a:ext cx="4224974" cy="1767022"/>
          </a:xfrm>
          <a:prstGeom prst="rect">
            <a:avLst/>
          </a:prstGeom>
          <a:noFill/>
        </p:spPr>
        <p:txBody>
          <a:bodyPr wrap="square" rtlCol="0">
            <a:spAutoFit/>
          </a:bodyPr>
          <a:lstStyle/>
          <a:p>
            <a:pPr algn="r">
              <a:lnSpc>
                <a:spcPct val="130000"/>
              </a:lnSpc>
            </a:pPr>
            <a:r>
              <a:rPr lang="zh-CN" altLang="en-US" sz="4400" b="1" noProof="0" dirty="0">
                <a:ln>
                  <a:noFill/>
                </a:ln>
                <a:solidFill>
                  <a:schemeClr val="bg1"/>
                </a:solidFill>
                <a:effectLst/>
                <a:uLnTx/>
                <a:uFillTx/>
                <a:latin typeface="Source Han Sans CN Heavy" panose="020B0A00000000000000" charset="-122"/>
                <a:ea typeface="Source Han Sans CN Heavy" panose="020B0A00000000000000" charset="-122"/>
                <a:sym typeface="+mn-ea"/>
              </a:rPr>
              <a:t>查找</a:t>
            </a:r>
            <a:r>
              <a:rPr lang="en-US" altLang="zh-CN" sz="4400" b="1" noProof="0" dirty="0">
                <a:ln>
                  <a:noFill/>
                </a:ln>
                <a:solidFill>
                  <a:schemeClr val="bg1"/>
                </a:solidFill>
                <a:effectLst/>
                <a:uLnTx/>
                <a:uFillTx/>
                <a:latin typeface="Source Han Sans CN Heavy" panose="020B0A00000000000000" charset="-122"/>
                <a:ea typeface="Source Han Sans CN Heavy" panose="020B0A00000000000000" charset="-122"/>
                <a:sym typeface="+mn-ea"/>
              </a:rPr>
              <a:t>3</a:t>
            </a:r>
            <a:r>
              <a:rPr lang="zh-CN" altLang="en-US" sz="4400" b="1" noProof="0" dirty="0">
                <a:ln>
                  <a:noFill/>
                </a:ln>
                <a:solidFill>
                  <a:schemeClr val="bg1"/>
                </a:solidFill>
                <a:effectLst/>
                <a:uLnTx/>
                <a:uFillTx/>
                <a:latin typeface="Source Han Sans CN Heavy" panose="020B0A00000000000000" charset="-122"/>
                <a:ea typeface="Source Han Sans CN Heavy" panose="020B0A00000000000000" charset="-122"/>
                <a:sym typeface="+mn-ea"/>
              </a:rPr>
              <a:t>个数组的最小共同元素</a:t>
            </a:r>
          </a:p>
        </p:txBody>
      </p:sp>
      <p:pic>
        <p:nvPicPr>
          <p:cNvPr id="19" name="图片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PicPr>
            <a:picLocks noChangeAspect="1"/>
          </p:cNvPicPr>
          <p:nvPr/>
        </p:nvPicPr>
        <p:blipFill>
          <a:blip r:embed="rId4" cstate="screen"/>
          <a:stretch>
            <a:fillRect/>
          </a:stretch>
        </p:blipFill>
        <p:spPr>
          <a:xfrm>
            <a:off x="3347519" y="5581539"/>
            <a:ext cx="187896" cy="187896"/>
          </a:xfrm>
          <a:prstGeom prst="rect">
            <a:avLst/>
          </a:prstGeom>
        </p:spPr>
      </p:pic>
      <p:sp>
        <p:nvSpPr>
          <p:cNvPr id="5"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pic>
        <p:nvPicPr>
          <p:cNvPr id="4" name="图片 3" descr="/Users/caizheng/Desktop/蓝色2/_MG_6900.jpg_MG_6900"/>
          <p:cNvPicPr>
            <a:picLocks noChangeAspect="1"/>
          </p:cNvPicPr>
          <p:nvPr/>
        </p:nvPicPr>
        <p:blipFill>
          <a:blip r:embed="rId5" cstate="screen"/>
          <a:srcRect/>
          <a:stretch>
            <a:fillRect/>
          </a:stretch>
        </p:blipFill>
        <p:spPr>
          <a:xfrm>
            <a:off x="4137025" y="267970"/>
            <a:ext cx="4003040" cy="6590030"/>
          </a:xfrm>
          <a:prstGeom prst="rect">
            <a:avLst/>
          </a:prstGeom>
        </p:spPr>
      </p:pic>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675640" y="572135"/>
            <a:ext cx="1415415" cy="561975"/>
            <a:chOff x="3768308" y="2508637"/>
            <a:chExt cx="4655383" cy="1847076"/>
          </a:xfrm>
          <a:solidFill>
            <a:schemeClr val="bg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828675" y="780415"/>
            <a:ext cx="10292080" cy="1674495"/>
          </a:xfrm>
          <a:prstGeom prst="rect">
            <a:avLst/>
          </a:prstGeom>
          <a:solidFill>
            <a:srgbClr val="BED7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8" name="右箭头 7"/>
          <p:cNvSpPr/>
          <p:nvPr/>
        </p:nvSpPr>
        <p:spPr>
          <a:xfrm>
            <a:off x="3768090" y="4078605"/>
            <a:ext cx="1262380" cy="605790"/>
          </a:xfrm>
          <a:prstGeom prst="right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删除</a:t>
            </a:r>
            <a:r>
              <a:rPr lang="en-US" altLang="zh-CN">
                <a:solidFill>
                  <a:schemeClr val="tx1"/>
                </a:solidFill>
              </a:rPr>
              <a:t>68</a:t>
            </a:r>
          </a:p>
        </p:txBody>
      </p:sp>
      <p:sp>
        <p:nvSpPr>
          <p:cNvPr id="9" name="右箭头 8"/>
          <p:cNvSpPr/>
          <p:nvPr/>
        </p:nvSpPr>
        <p:spPr>
          <a:xfrm>
            <a:off x="7093585" y="4078605"/>
            <a:ext cx="1262380" cy="605790"/>
          </a:xfrm>
          <a:prstGeom prst="right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删除</a:t>
            </a:r>
            <a:r>
              <a:rPr lang="en-US" altLang="zh-CN">
                <a:solidFill>
                  <a:schemeClr val="tx1"/>
                </a:solidFill>
              </a:rPr>
              <a:t>39</a:t>
            </a:r>
          </a:p>
        </p:txBody>
      </p:sp>
      <p:sp>
        <p:nvSpPr>
          <p:cNvPr id="10" name="文本框 9"/>
          <p:cNvSpPr txBox="1"/>
          <p:nvPr/>
        </p:nvSpPr>
        <p:spPr>
          <a:xfrm>
            <a:off x="1216025" y="885825"/>
            <a:ext cx="9961245" cy="1568450"/>
          </a:xfrm>
          <a:prstGeom prst="rect">
            <a:avLst/>
          </a:prstGeom>
          <a:noFill/>
        </p:spPr>
        <p:txBody>
          <a:bodyPr wrap="square" rtlCol="0">
            <a:spAutoFit/>
          </a:bodyPr>
          <a:lstStyle/>
          <a:p>
            <a:r>
              <a:rPr lang="zh-CN" altLang="en-US" sz="2400">
                <a:latin typeface="微软雅黑" panose="020B0503020204020204" charset="-122"/>
                <a:ea typeface="微软雅黑" panose="020B0503020204020204" charset="-122"/>
                <a:cs typeface="微软雅黑" panose="020B0503020204020204" charset="-122"/>
              </a:rPr>
              <a:t>案例测试</a:t>
            </a:r>
            <a:r>
              <a:rPr lang="en-US" altLang="zh-CN" sz="2400">
                <a:latin typeface="微软雅黑" panose="020B0503020204020204" charset="-122"/>
                <a:ea typeface="微软雅黑" panose="020B0503020204020204" charset="-122"/>
                <a:cs typeface="微软雅黑" panose="020B0503020204020204" charset="-122"/>
              </a:rPr>
              <a:t>-</a:t>
            </a:r>
            <a:r>
              <a:rPr lang="zh-CN" altLang="en-US" sz="2400">
                <a:latin typeface="微软雅黑" panose="020B0503020204020204" charset="-122"/>
                <a:ea typeface="微软雅黑" panose="020B0503020204020204" charset="-122"/>
                <a:cs typeface="微软雅黑" panose="020B0503020204020204" charset="-122"/>
              </a:rPr>
              <a:t>方法</a:t>
            </a:r>
            <a:r>
              <a:rPr lang="en-US" altLang="zh-CN" sz="2400">
                <a:latin typeface="微软雅黑" panose="020B0503020204020204" charset="-122"/>
                <a:ea typeface="微软雅黑" panose="020B0503020204020204" charset="-122"/>
                <a:cs typeface="微软雅黑" panose="020B0503020204020204" charset="-122"/>
              </a:rPr>
              <a:t>2</a:t>
            </a:r>
          </a:p>
          <a:p>
            <a:r>
              <a:rPr lang="en-US" altLang="zh-CN" sz="2400"/>
              <a:t>在它的右子树中寻找关键字值最小的数据元素(其右子树中序遍历中第一个被访问的数据元素)x，用x的值代替被删除数据元素的值，再来删除数据元素x (x没有左子树)。</a:t>
            </a:r>
          </a:p>
        </p:txBody>
      </p:sp>
      <p:pic>
        <p:nvPicPr>
          <p:cNvPr id="11" name="图片 10"/>
          <p:cNvPicPr>
            <a:picLocks noChangeAspect="1"/>
          </p:cNvPicPr>
          <p:nvPr/>
        </p:nvPicPr>
        <p:blipFill>
          <a:blip r:embed="rId3"/>
          <a:stretch>
            <a:fillRect/>
          </a:stretch>
        </p:blipFill>
        <p:spPr>
          <a:xfrm>
            <a:off x="2112645" y="2548890"/>
            <a:ext cx="1290320" cy="3625215"/>
          </a:xfrm>
          <a:prstGeom prst="rect">
            <a:avLst/>
          </a:prstGeom>
        </p:spPr>
      </p:pic>
      <p:pic>
        <p:nvPicPr>
          <p:cNvPr id="3" name="图片 2"/>
          <p:cNvPicPr>
            <a:picLocks noChangeAspect="1"/>
          </p:cNvPicPr>
          <p:nvPr/>
        </p:nvPicPr>
        <p:blipFill>
          <a:blip r:embed="rId4"/>
          <a:stretch>
            <a:fillRect/>
          </a:stretch>
        </p:blipFill>
        <p:spPr>
          <a:xfrm>
            <a:off x="5327015" y="2549525"/>
            <a:ext cx="1380490" cy="3624580"/>
          </a:xfrm>
          <a:prstGeom prst="rect">
            <a:avLst/>
          </a:prstGeom>
        </p:spPr>
      </p:pic>
      <p:pic>
        <p:nvPicPr>
          <p:cNvPr id="12" name="图片 11"/>
          <p:cNvPicPr>
            <a:picLocks noChangeAspect="1"/>
          </p:cNvPicPr>
          <p:nvPr/>
        </p:nvPicPr>
        <p:blipFill>
          <a:blip r:embed="rId5"/>
          <a:srcRect l="2801"/>
          <a:stretch>
            <a:fillRect/>
          </a:stretch>
        </p:blipFill>
        <p:spPr>
          <a:xfrm>
            <a:off x="8813800" y="2531110"/>
            <a:ext cx="1564005" cy="3642995"/>
          </a:xfrm>
          <a:prstGeom prst="rect">
            <a:avLst/>
          </a:prstGeom>
        </p:spPr>
      </p:pic>
      <p:grpSp>
        <p:nvGrpSpPr>
          <p:cNvPr id="16"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757535" y="259715"/>
            <a:ext cx="1151255" cy="457200"/>
            <a:chOff x="3768308" y="2508637"/>
            <a:chExt cx="4655383" cy="1847076"/>
          </a:xfrm>
          <a:solidFill>
            <a:srgbClr val="6EA6DE"/>
          </a:solidFill>
        </p:grpSpPr>
        <p:grpSp>
          <p:nvGrpSpPr>
            <p:cNvPr id="32" name="iSḻïḋe"/>
            <p:cNvGrpSpPr/>
            <p:nvPr/>
          </p:nvGrpSpPr>
          <p:grpSpPr>
            <a:xfrm>
              <a:off x="5528397" y="3806230"/>
              <a:ext cx="2860508" cy="275467"/>
              <a:chOff x="4851400" y="4251325"/>
              <a:chExt cx="6264276" cy="603251"/>
            </a:xfrm>
            <a:grpFill/>
          </p:grpSpPr>
          <p:sp>
            <p:nvSpPr>
              <p:cNvPr id="33"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5"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6"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98" name="îSľîdè"/>
            <p:cNvGrpSpPr/>
            <p:nvPr/>
          </p:nvGrpSpPr>
          <p:grpSpPr>
            <a:xfrm>
              <a:off x="5487799" y="2810201"/>
              <a:ext cx="2935892" cy="808278"/>
              <a:chOff x="4762500" y="2070100"/>
              <a:chExt cx="6429376" cy="1770063"/>
            </a:xfrm>
            <a:grpFill/>
          </p:grpSpPr>
          <p:sp>
            <p:nvSpPr>
              <p:cNvPr id="99"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0"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1"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2"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3"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4"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5"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6"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7"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08" name="íṥļïḑê"/>
            <p:cNvGrpSpPr/>
            <p:nvPr/>
          </p:nvGrpSpPr>
          <p:grpSpPr>
            <a:xfrm>
              <a:off x="3768308" y="2508637"/>
              <a:ext cx="1469396" cy="1847076"/>
              <a:chOff x="996950" y="1409700"/>
              <a:chExt cx="3217863" cy="4044950"/>
            </a:xfrm>
            <a:grpFill/>
          </p:grpSpPr>
          <p:sp>
            <p:nvSpPr>
              <p:cNvPr id="109"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0"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1"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4"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5"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6"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7"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8"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9"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0"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1"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2"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3"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4"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5"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6"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7"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8"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9"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0"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1"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2"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3"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4"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5"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6"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7"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8"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9"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0413365" y="2065020"/>
            <a:ext cx="589280" cy="1607820"/>
          </a:xfrm>
          <a:prstGeom prst="rect">
            <a:avLst/>
          </a:prstGeom>
          <a:noFill/>
        </p:spPr>
        <p:txBody>
          <a:bodyPr wrap="square" rtlCol="0">
            <a:noAutofit/>
          </a:bodyPr>
          <a:lstStyle/>
          <a:p>
            <a:r>
              <a:rPr lang="zh-CN" altLang="en-US" sz="2800" b="1" noProof="0">
                <a:ln>
                  <a:noFill/>
                </a:ln>
                <a:solidFill>
                  <a:schemeClr val="tx1">
                    <a:lumMod val="65000"/>
                    <a:lumOff val="35000"/>
                  </a:schemeClr>
                </a:solidFill>
                <a:effectLst/>
                <a:uLnTx/>
                <a:uFillTx/>
                <a:latin typeface="微软雅黑" panose="020B0503020204020204" charset="-122"/>
                <a:ea typeface="微软雅黑" panose="020B0503020204020204" charset="-122"/>
                <a:sym typeface="+mn-ea"/>
              </a:rPr>
              <a:t>代码实现</a:t>
            </a:r>
          </a:p>
        </p:txBody>
      </p:sp>
      <p:sp>
        <p:nvSpPr>
          <p:cNvPr id="10" name="矩形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4351497" y="1051941"/>
            <a:ext cx="3733165" cy="368300"/>
          </a:xfrm>
          <a:prstGeom prst="rect">
            <a:avLst/>
          </a:prstGeom>
        </p:spPr>
        <p:txBody>
          <a:bodyPr wrap="none">
            <a:spAutoFit/>
          </a:bodyPr>
          <a:lstStyle/>
          <a:p>
            <a:r>
              <a:rPr lang="en-US" altLang="zh-CN" b="1" spc="600">
                <a:solidFill>
                  <a:schemeClr val="bg1"/>
                </a:solidFill>
                <a:latin typeface="Open Sans SemiBold" panose="020B0706030804020204" charset="0"/>
                <a:ea typeface="Open Sans SemiBold" panose="020B0706030804020204" charset="0"/>
                <a:cs typeface="Open Sans SemiBold" panose="020B0706030804020204" charset="0"/>
              </a:rPr>
              <a:t>Shanghai University</a:t>
            </a:r>
          </a:p>
        </p:txBody>
      </p:sp>
      <p:pic>
        <p:nvPicPr>
          <p:cNvPr id="14" name="图片 13"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PicPr>
            <a:picLocks noChangeAspect="1"/>
          </p:cNvPicPr>
          <p:nvPr/>
        </p:nvPicPr>
        <p:blipFill>
          <a:blip r:embed="rId4" cstate="screen"/>
          <a:stretch>
            <a:fillRect/>
          </a:stretch>
        </p:blipFill>
        <p:spPr>
          <a:xfrm>
            <a:off x="6604188" y="5643965"/>
            <a:ext cx="187896" cy="187896"/>
          </a:xfrm>
          <a:prstGeom prst="rect">
            <a:avLst/>
          </a:prstGeom>
        </p:spPr>
      </p:pic>
      <p:sp>
        <p:nvSpPr>
          <p:cNvPr id="16"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pic>
        <p:nvPicPr>
          <p:cNvPr id="33" name="图片 32"/>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10625455" y="4053205"/>
            <a:ext cx="1217930" cy="1139190"/>
          </a:xfrm>
          <a:prstGeom prst="rect">
            <a:avLst/>
          </a:prstGeom>
        </p:spPr>
      </p:pic>
      <p:pic>
        <p:nvPicPr>
          <p:cNvPr id="7" name="图片 6"/>
          <p:cNvPicPr>
            <a:picLocks noChangeAspect="1"/>
          </p:cNvPicPr>
          <p:nvPr/>
        </p:nvPicPr>
        <p:blipFill>
          <a:blip r:embed="rId6"/>
          <a:stretch>
            <a:fillRect/>
          </a:stretch>
        </p:blipFill>
        <p:spPr>
          <a:xfrm>
            <a:off x="756285" y="588645"/>
            <a:ext cx="8228385" cy="5745600"/>
          </a:xfrm>
          <a:prstGeom prst="rect">
            <a:avLst/>
          </a:prstGeom>
        </p:spPr>
      </p:pic>
      <p:sp>
        <p:nvSpPr>
          <p:cNvPr id="34" name="文本框 33"/>
          <p:cNvSpPr txBox="1"/>
          <p:nvPr/>
        </p:nvSpPr>
        <p:spPr>
          <a:xfrm>
            <a:off x="9751060" y="5442585"/>
            <a:ext cx="1835785" cy="368300"/>
          </a:xfrm>
          <a:prstGeom prst="rect">
            <a:avLst/>
          </a:prstGeom>
          <a:noFill/>
        </p:spPr>
        <p:txBody>
          <a:bodyPr wrap="square" rtlCol="0">
            <a:spAutoFit/>
          </a:bodyPr>
          <a:lstStyle/>
          <a:p>
            <a:r>
              <a:rPr lang="zh-CN" altLang="en-US"/>
              <a:t>教材第三种方法</a:t>
            </a:r>
          </a:p>
        </p:txBody>
      </p:sp>
      <p:grpSp>
        <p:nvGrpSpPr>
          <p:cNvPr id="3"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757535" y="259715"/>
            <a:ext cx="1151255" cy="457200"/>
            <a:chOff x="3768308" y="2508637"/>
            <a:chExt cx="4655383" cy="1847076"/>
          </a:xfrm>
          <a:solidFill>
            <a:srgbClr val="6EA6DE"/>
          </a:solidFill>
        </p:grpSpPr>
        <p:grpSp>
          <p:nvGrpSpPr>
            <p:cNvPr id="32" name="iSḻïḋe"/>
            <p:cNvGrpSpPr/>
            <p:nvPr/>
          </p:nvGrpSpPr>
          <p:grpSpPr>
            <a:xfrm>
              <a:off x="5528397" y="3806230"/>
              <a:ext cx="2860508" cy="275467"/>
              <a:chOff x="4851400" y="4251325"/>
              <a:chExt cx="6264276" cy="603251"/>
            </a:xfrm>
            <a:grpFill/>
          </p:grpSpPr>
          <p:sp>
            <p:nvSpPr>
              <p:cNvPr id="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5"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6"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98" name="îSľîdè"/>
            <p:cNvGrpSpPr/>
            <p:nvPr/>
          </p:nvGrpSpPr>
          <p:grpSpPr>
            <a:xfrm>
              <a:off x="5487799" y="2810201"/>
              <a:ext cx="2935892" cy="808278"/>
              <a:chOff x="4762500" y="2070100"/>
              <a:chExt cx="6429376" cy="1770063"/>
            </a:xfrm>
            <a:grpFill/>
          </p:grpSpPr>
          <p:sp>
            <p:nvSpPr>
              <p:cNvPr id="99"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0"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1"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2"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3"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4"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5"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6"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7"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08" name="íṥļïḑê"/>
            <p:cNvGrpSpPr/>
            <p:nvPr/>
          </p:nvGrpSpPr>
          <p:grpSpPr>
            <a:xfrm>
              <a:off x="3768308" y="2508637"/>
              <a:ext cx="1469396" cy="1847076"/>
              <a:chOff x="996950" y="1409700"/>
              <a:chExt cx="3217863" cy="4044950"/>
            </a:xfrm>
            <a:grpFill/>
          </p:grpSpPr>
          <p:sp>
            <p:nvSpPr>
              <p:cNvPr id="109"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0"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1"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4"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5"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6"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7"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8"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9"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0"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1"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2"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3"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4"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5"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6"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7"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8"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9"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0"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1"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2"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3"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4"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5"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6"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7"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8"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9"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828675" y="780415"/>
            <a:ext cx="10292080" cy="1375410"/>
          </a:xfrm>
          <a:prstGeom prst="rect">
            <a:avLst/>
          </a:prstGeom>
          <a:solidFill>
            <a:srgbClr val="BED7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8" name="右箭头 7"/>
          <p:cNvSpPr/>
          <p:nvPr/>
        </p:nvSpPr>
        <p:spPr>
          <a:xfrm>
            <a:off x="3768090" y="4078605"/>
            <a:ext cx="1262380" cy="605790"/>
          </a:xfrm>
          <a:prstGeom prst="right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删除</a:t>
            </a:r>
            <a:r>
              <a:rPr lang="en-US" altLang="zh-CN">
                <a:solidFill>
                  <a:schemeClr val="tx1"/>
                </a:solidFill>
              </a:rPr>
              <a:t>68</a:t>
            </a:r>
          </a:p>
        </p:txBody>
      </p:sp>
      <p:sp>
        <p:nvSpPr>
          <p:cNvPr id="9" name="右箭头 8"/>
          <p:cNvSpPr/>
          <p:nvPr/>
        </p:nvSpPr>
        <p:spPr>
          <a:xfrm>
            <a:off x="7093585" y="4078605"/>
            <a:ext cx="1262380" cy="605790"/>
          </a:xfrm>
          <a:prstGeom prst="rightArrow">
            <a:avLst/>
          </a:prstGeom>
          <a:solidFill>
            <a:schemeClr val="bg1"/>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zh-CN" altLang="en-US">
                <a:solidFill>
                  <a:schemeClr val="tx1"/>
                </a:solidFill>
              </a:rPr>
              <a:t>删除</a:t>
            </a:r>
            <a:r>
              <a:rPr lang="en-US" altLang="zh-CN">
                <a:solidFill>
                  <a:schemeClr val="tx1"/>
                </a:solidFill>
              </a:rPr>
              <a:t>39</a:t>
            </a:r>
          </a:p>
        </p:txBody>
      </p:sp>
      <p:sp>
        <p:nvSpPr>
          <p:cNvPr id="10" name="文本框 9"/>
          <p:cNvSpPr txBox="1"/>
          <p:nvPr/>
        </p:nvSpPr>
        <p:spPr>
          <a:xfrm>
            <a:off x="1216025" y="885825"/>
            <a:ext cx="9904730" cy="1198880"/>
          </a:xfrm>
          <a:prstGeom prst="rect">
            <a:avLst/>
          </a:prstGeom>
          <a:noFill/>
        </p:spPr>
        <p:txBody>
          <a:bodyPr wrap="square" rtlCol="0">
            <a:spAutoFit/>
          </a:bodyPr>
          <a:lstStyle/>
          <a:p>
            <a:r>
              <a:rPr lang="zh-CN" altLang="en-US" sz="2400">
                <a:solidFill>
                  <a:schemeClr val="tx1"/>
                </a:solidFill>
                <a:latin typeface="微软雅黑" panose="020B0503020204020204" charset="-122"/>
                <a:ea typeface="微软雅黑" panose="020B0503020204020204" charset="-122"/>
                <a:cs typeface="微软雅黑" panose="020B0503020204020204" charset="-122"/>
              </a:rPr>
              <a:t>案例测试</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a:t>
            </a:r>
            <a:r>
              <a:rPr lang="zh-CN" altLang="en-US" sz="2400">
                <a:solidFill>
                  <a:schemeClr val="tx1"/>
                </a:solidFill>
                <a:latin typeface="微软雅黑" panose="020B0503020204020204" charset="-122"/>
                <a:ea typeface="微软雅黑" panose="020B0503020204020204" charset="-122"/>
                <a:cs typeface="微软雅黑" panose="020B0503020204020204" charset="-122"/>
              </a:rPr>
              <a:t>方法</a:t>
            </a:r>
            <a:r>
              <a:rPr lang="en-US" altLang="zh-CN" sz="2400">
                <a:solidFill>
                  <a:schemeClr val="tx1"/>
                </a:solidFill>
                <a:latin typeface="微软雅黑" panose="020B0503020204020204" charset="-122"/>
                <a:ea typeface="微软雅黑" panose="020B0503020204020204" charset="-122"/>
                <a:cs typeface="微软雅黑" panose="020B0503020204020204" charset="-122"/>
              </a:rPr>
              <a:t>3</a:t>
            </a:r>
          </a:p>
          <a:p>
            <a:r>
              <a:rPr lang="en-US" altLang="zh-CN" sz="2400">
                <a:solidFill>
                  <a:schemeClr val="tx1"/>
                </a:solidFill>
              </a:rPr>
              <a:t>先把它的右子树作为左子树中关键字值最大的数据元素x的右子树，然后再删除结点。</a:t>
            </a:r>
          </a:p>
        </p:txBody>
      </p:sp>
      <p:pic>
        <p:nvPicPr>
          <p:cNvPr id="13" name="图片 12"/>
          <p:cNvPicPr>
            <a:picLocks noChangeAspect="1"/>
          </p:cNvPicPr>
          <p:nvPr/>
        </p:nvPicPr>
        <p:blipFill>
          <a:blip r:embed="rId3"/>
          <a:stretch>
            <a:fillRect/>
          </a:stretch>
        </p:blipFill>
        <p:spPr>
          <a:xfrm>
            <a:off x="5377180" y="2549525"/>
            <a:ext cx="1412240" cy="3647440"/>
          </a:xfrm>
          <a:prstGeom prst="rect">
            <a:avLst/>
          </a:prstGeom>
        </p:spPr>
      </p:pic>
      <p:pic>
        <p:nvPicPr>
          <p:cNvPr id="14" name="图片 13"/>
          <p:cNvPicPr>
            <a:picLocks noChangeAspect="1"/>
          </p:cNvPicPr>
          <p:nvPr/>
        </p:nvPicPr>
        <p:blipFill>
          <a:blip r:embed="rId4"/>
          <a:stretch>
            <a:fillRect/>
          </a:stretch>
        </p:blipFill>
        <p:spPr>
          <a:xfrm>
            <a:off x="1899920" y="2554605"/>
            <a:ext cx="1403985" cy="3652520"/>
          </a:xfrm>
          <a:prstGeom prst="rect">
            <a:avLst/>
          </a:prstGeom>
        </p:spPr>
      </p:pic>
      <p:pic>
        <p:nvPicPr>
          <p:cNvPr id="15" name="图片 14"/>
          <p:cNvPicPr>
            <a:picLocks noChangeAspect="1"/>
          </p:cNvPicPr>
          <p:nvPr/>
        </p:nvPicPr>
        <p:blipFill>
          <a:blip r:embed="rId5"/>
          <a:stretch>
            <a:fillRect/>
          </a:stretch>
        </p:blipFill>
        <p:spPr>
          <a:xfrm>
            <a:off x="8716645" y="2549525"/>
            <a:ext cx="2218690" cy="3632835"/>
          </a:xfrm>
          <a:prstGeom prst="rect">
            <a:avLst/>
          </a:prstGeom>
        </p:spPr>
      </p:pic>
      <p:grpSp>
        <p:nvGrpSpPr>
          <p:cNvPr id="16"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757535" y="259715"/>
            <a:ext cx="1151255" cy="457200"/>
            <a:chOff x="3768308" y="2508637"/>
            <a:chExt cx="4655383" cy="1847076"/>
          </a:xfrm>
          <a:solidFill>
            <a:srgbClr val="6EA6DE"/>
          </a:solidFill>
        </p:grpSpPr>
        <p:grpSp>
          <p:nvGrpSpPr>
            <p:cNvPr id="32" name="iSḻïḋe"/>
            <p:cNvGrpSpPr/>
            <p:nvPr/>
          </p:nvGrpSpPr>
          <p:grpSpPr>
            <a:xfrm>
              <a:off x="5528397" y="3806230"/>
              <a:ext cx="2860508" cy="275467"/>
              <a:chOff x="4851400" y="4251325"/>
              <a:chExt cx="6264276" cy="603251"/>
            </a:xfrm>
            <a:grpFill/>
          </p:grpSpPr>
          <p:sp>
            <p:nvSpPr>
              <p:cNvPr id="33"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1"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5"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4"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5"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6"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8"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9"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0"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1"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2"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3"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4"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5"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6"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7"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98" name="îSľîdè"/>
            <p:cNvGrpSpPr/>
            <p:nvPr/>
          </p:nvGrpSpPr>
          <p:grpSpPr>
            <a:xfrm>
              <a:off x="5487799" y="2810201"/>
              <a:ext cx="2935892" cy="808278"/>
              <a:chOff x="4762500" y="2070100"/>
              <a:chExt cx="6429376" cy="1770063"/>
            </a:xfrm>
            <a:grpFill/>
          </p:grpSpPr>
          <p:sp>
            <p:nvSpPr>
              <p:cNvPr id="99"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0"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1"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2"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3"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4"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5"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6"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7"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08" name="íṥļïḑê"/>
            <p:cNvGrpSpPr/>
            <p:nvPr/>
          </p:nvGrpSpPr>
          <p:grpSpPr>
            <a:xfrm>
              <a:off x="3768308" y="2508637"/>
              <a:ext cx="1469396" cy="1847076"/>
              <a:chOff x="996950" y="1409700"/>
              <a:chExt cx="3217863" cy="4044950"/>
            </a:xfrm>
            <a:grpFill/>
          </p:grpSpPr>
          <p:sp>
            <p:nvSpPr>
              <p:cNvPr id="109"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0"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1"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4"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5"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6"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7"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8"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9"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0"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1"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2"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3"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4"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5"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6"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7"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8"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9"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0"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1"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2"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3"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4"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5"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6"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7"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8"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9"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Users/caizheng/Desktop/蓝色2/20190331-上大校园-350.jpg20190331-上大校园-350"/>
          <p:cNvPicPr>
            <a:picLocks noChangeAspect="1"/>
          </p:cNvPicPr>
          <p:nvPr/>
        </p:nvPicPr>
        <p:blipFill rotWithShape="1">
          <a:blip r:embed="rId2" cstate="screen"/>
          <a:srcRect/>
          <a:stretch>
            <a:fillRect/>
          </a:stretch>
        </p:blipFill>
        <p:spPr>
          <a:xfrm>
            <a:off x="0" y="-34925"/>
            <a:ext cx="8726805" cy="6927215"/>
          </a:xfrm>
          <a:prstGeom prst="rect">
            <a:avLst/>
          </a:prstGeom>
        </p:spPr>
      </p:pic>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11238474" y="1731818"/>
            <a:ext cx="369277" cy="3394364"/>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5048201" y="1731818"/>
            <a:ext cx="6189785" cy="3394364"/>
          </a:xfrm>
          <a:prstGeom prst="rect">
            <a:avLst/>
          </a:prstGeom>
          <a:solidFill>
            <a:schemeClr val="accent5">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1935872" y="1731183"/>
            <a:ext cx="3112476" cy="3394364"/>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21" name="文本框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333593" y="2105061"/>
            <a:ext cx="3723863" cy="2646045"/>
          </a:xfrm>
          <a:prstGeom prst="rect">
            <a:avLst/>
          </a:prstGeom>
          <a:noFill/>
        </p:spPr>
        <p:txBody>
          <a:bodyPr wrap="square" rtlCol="0">
            <a:spAutoFit/>
          </a:bodyPr>
          <a:lstStyle/>
          <a:p>
            <a:pPr algn="r"/>
            <a:r>
              <a:rPr lang="en-US" altLang="zh-CN" sz="16600" b="1">
                <a:solidFill>
                  <a:schemeClr val="bg1"/>
                </a:solidFill>
                <a:latin typeface="Futura" panose="020B0602020204020303" charset="0"/>
                <a:ea typeface="Futura" panose="020B0602020204020303" charset="0"/>
                <a:cs typeface="Futura" panose="020B0602020204020303" charset="0"/>
              </a:rPr>
              <a:t>04</a:t>
            </a:r>
          </a:p>
        </p:txBody>
      </p:sp>
      <p:sp>
        <p:nvSpPr>
          <p:cNvPr id="22" name="文本框 2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5465445" y="2193290"/>
            <a:ext cx="5964555" cy="82994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3200" b="1" spc="300" noProof="0">
                <a:ln>
                  <a:noFill/>
                </a:ln>
                <a:solidFill>
                  <a:schemeClr val="bg1"/>
                </a:solidFill>
                <a:effectLst/>
                <a:uLnTx/>
                <a:uFillTx/>
                <a:latin typeface="Source Han Sans CN Heavy" panose="020B0A00000000000000" charset="-122"/>
                <a:ea typeface="Source Han Sans CN Heavy" panose="020B0A00000000000000" charset="-122"/>
                <a:cs typeface="Open Sans" panose="020B0606030504020204" charset="0"/>
                <a:sym typeface="+mn-ea"/>
              </a:rPr>
              <a:t>平衡二叉树的选择调整算法</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1960" y="298937"/>
            <a:ext cx="3112476" cy="6260126"/>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23" name="矩形 2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373263" y="480721"/>
            <a:ext cx="2916897" cy="953135"/>
          </a:xfrm>
          <a:prstGeom prst="rect">
            <a:avLst/>
          </a:prstGeom>
        </p:spPr>
        <p:txBody>
          <a:bodyPr wrap="square">
            <a:spAutoFit/>
          </a:bodyPr>
          <a:lstStyle/>
          <a:p>
            <a:pPr algn="l"/>
            <a:r>
              <a:rPr lang="zh-CN" altLang="en-US" sz="2800" b="1" spc="600" noProof="0" dirty="0">
                <a:ln>
                  <a:noFill/>
                </a:ln>
                <a:solidFill>
                  <a:schemeClr val="bg1"/>
                </a:solidFill>
                <a:effectLst/>
                <a:uLnTx/>
                <a:uFillTx/>
                <a:latin typeface="Source Han Sans CN Bold" panose="020B0A00000000000000" charset="-122"/>
                <a:ea typeface="Source Han Sans CN Bold" panose="020B0A00000000000000" charset="-122"/>
                <a:cs typeface="Open Sans SemiBold" panose="020B0706030804020204" charset="0"/>
                <a:sym typeface="+mn-ea"/>
              </a:rPr>
              <a:t>不同失衡结构的选择与调整</a:t>
            </a:r>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12" name="文本框 11"/>
          <p:cNvSpPr txBox="1"/>
          <p:nvPr/>
        </p:nvSpPr>
        <p:spPr>
          <a:xfrm>
            <a:off x="526415" y="1555750"/>
            <a:ext cx="2609850" cy="1568450"/>
          </a:xfrm>
          <a:prstGeom prst="rect">
            <a:avLst/>
          </a:prstGeom>
          <a:noFill/>
        </p:spPr>
        <p:txBody>
          <a:bodyPr wrap="square" rtlCol="0" anchor="t">
            <a:spAutoFit/>
          </a:bodyPr>
          <a:lstStyle/>
          <a:p>
            <a:r>
              <a:rPr lang="zh-CN" altLang="en-US" sz="1600"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用 a、b、c 来表示“小结点”、“中结点”和“大结点”用 al、ar、bl、br、cl、cr 来表示 a、b、c 可能存在的左右子树选择调整的思想如图所示</a:t>
            </a:r>
          </a:p>
        </p:txBody>
      </p:sp>
      <p:pic>
        <p:nvPicPr>
          <p:cNvPr id="15" name="图片 14"/>
          <p:cNvPicPr>
            <a:picLocks noChangeAspect="1"/>
          </p:cNvPicPr>
          <p:nvPr/>
        </p:nvPicPr>
        <p:blipFill>
          <a:blip r:embed="rId3"/>
          <a:stretch>
            <a:fillRect/>
          </a:stretch>
        </p:blipFill>
        <p:spPr>
          <a:xfrm>
            <a:off x="3803015" y="1223645"/>
            <a:ext cx="7569835" cy="3529965"/>
          </a:xfrm>
          <a:prstGeom prst="rect">
            <a:avLst/>
          </a:prstGeom>
        </p:spPr>
      </p:pic>
      <p:pic>
        <p:nvPicPr>
          <p:cNvPr id="33" name="图片 32"/>
          <p:cNvPicPr>
            <a:picLocks noChangeAspect="1"/>
          </p:cNvPicPr>
          <p:nvPr/>
        </p:nvPicPr>
        <p:blipFill>
          <a:blip r:embed="rId4"/>
          <a:stretch>
            <a:fillRect/>
          </a:stretch>
        </p:blipFill>
        <p:spPr>
          <a:xfrm>
            <a:off x="3758565" y="4753610"/>
            <a:ext cx="4594225" cy="1790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1960" y="298937"/>
            <a:ext cx="3112476" cy="6260126"/>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23" name="矩形 2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373263" y="480721"/>
            <a:ext cx="2916897" cy="953135"/>
          </a:xfrm>
          <a:prstGeom prst="rect">
            <a:avLst/>
          </a:prstGeom>
        </p:spPr>
        <p:txBody>
          <a:bodyPr wrap="square">
            <a:spAutoFit/>
          </a:bodyPr>
          <a:lstStyle/>
          <a:p>
            <a:pPr algn="l"/>
            <a:r>
              <a:rPr lang="zh-CN" altLang="en-US" sz="2800" b="1" spc="600" noProof="0" dirty="0">
                <a:ln>
                  <a:noFill/>
                </a:ln>
                <a:solidFill>
                  <a:schemeClr val="bg1"/>
                </a:solidFill>
                <a:effectLst/>
                <a:uLnTx/>
                <a:uFillTx/>
                <a:latin typeface="Source Han Sans CN Bold" panose="020B0A00000000000000" charset="-122"/>
                <a:ea typeface="Source Han Sans CN Bold" panose="020B0A00000000000000" charset="-122"/>
                <a:cs typeface="Open Sans SemiBold" panose="020B0706030804020204" charset="0"/>
                <a:sym typeface="+mn-ea"/>
              </a:rPr>
              <a:t>失衡结构的判定和调整</a:t>
            </a:r>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6" name="文本框 5"/>
          <p:cNvSpPr txBox="1"/>
          <p:nvPr/>
        </p:nvSpPr>
        <p:spPr>
          <a:xfrm>
            <a:off x="373380" y="1433830"/>
            <a:ext cx="2800985" cy="3538220"/>
          </a:xfrm>
          <a:prstGeom prst="rect">
            <a:avLst/>
          </a:prstGeom>
          <a:noFill/>
        </p:spPr>
        <p:txBody>
          <a:bodyPr wrap="square" rtlCol="0" anchor="t">
            <a:spAutoFit/>
          </a:bodyPr>
          <a:lstStyle/>
          <a:p>
            <a:r>
              <a:rPr lang="zh-CN" altLang="en-US" sz="1600" noProof="0" dirty="0">
                <a:solidFill>
                  <a:schemeClr val="bg1"/>
                </a:solidFill>
                <a:latin typeface="Source Han Sans CN Regular" panose="020B0A00000000000000" charset="-122"/>
                <a:ea typeface="Source Han Sans CN Regular" panose="020B0A00000000000000" charset="-122"/>
                <a:cs typeface="Open Sans" panose="020B0606030504020204" charset="0"/>
              </a:rPr>
              <a:t>平衡二叉树插入或删除一个结点造成失衡的最一般情形可表示为如图所示（其中p1为失衡结点p20为较高子树）</a:t>
            </a:r>
          </a:p>
          <a:p>
            <a:endParaRPr lang="zh-CN" altLang="en-US" sz="1600" noProof="0" dirty="0">
              <a:solidFill>
                <a:schemeClr val="bg1"/>
              </a:solidFill>
              <a:latin typeface="Source Han Sans CN Regular" panose="020B0A00000000000000" charset="-122"/>
              <a:ea typeface="Source Han Sans CN Regular" panose="020B0A00000000000000" charset="-122"/>
              <a:cs typeface="Open Sans" panose="020B0606030504020204" charset="0"/>
            </a:endParaRPr>
          </a:p>
          <a:p>
            <a:r>
              <a:rPr lang="zh-CN" altLang="en-US" sz="1600" noProof="0" dirty="0">
                <a:solidFill>
                  <a:schemeClr val="bg1"/>
                </a:solidFill>
                <a:latin typeface="Source Han Sans CN Regular" panose="020B0A00000000000000" charset="-122"/>
                <a:ea typeface="Source Han Sans CN Regular" panose="020B0A00000000000000" charset="-122"/>
                <a:cs typeface="Open Sans" panose="020B0606030504020204" charset="0"/>
              </a:rPr>
              <a:t>为叙述方便，引入记号和说法：</a:t>
            </a:r>
          </a:p>
          <a:p>
            <a:r>
              <a:rPr lang="zh-CN" altLang="en-US" sz="1600" noProof="0" dirty="0">
                <a:solidFill>
                  <a:schemeClr val="bg1"/>
                </a:solidFill>
                <a:latin typeface="Source Han Sans CN Regular" panose="020B0A00000000000000" charset="-122"/>
                <a:ea typeface="Source Han Sans CN Regular" panose="020B0A00000000000000" charset="-122"/>
                <a:cs typeface="Open Sans" panose="020B0606030504020204" charset="0"/>
              </a:rPr>
              <a:t>bf（p）、h（p）表示结点 p 的平衡因子和以 p 为根的子树高度</a:t>
            </a:r>
          </a:p>
          <a:p>
            <a:endParaRPr lang="zh-CN" altLang="en-US" sz="1600" noProof="0" dirty="0">
              <a:solidFill>
                <a:schemeClr val="bg1"/>
              </a:solidFill>
              <a:latin typeface="Source Han Sans CN Regular" panose="020B0A00000000000000" charset="-122"/>
              <a:ea typeface="Source Han Sans CN Regular" panose="020B0A00000000000000" charset="-122"/>
              <a:cs typeface="Open Sans" panose="020B0606030504020204" charset="0"/>
            </a:endParaRPr>
          </a:p>
          <a:p>
            <a:r>
              <a:rPr lang="zh-CN" altLang="en-US" sz="1600" noProof="0" dirty="0">
                <a:solidFill>
                  <a:schemeClr val="bg1"/>
                </a:solidFill>
                <a:latin typeface="Source Han Sans CN Regular" panose="020B0A00000000000000" charset="-122"/>
                <a:ea typeface="Source Han Sans CN Regular" panose="020B0A00000000000000" charset="-122"/>
                <a:cs typeface="Open Sans" panose="020B0606030504020204" charset="0"/>
              </a:rPr>
              <a:t>显然可见，被调整的前两个结点肯定是p1、p20，关于第三结点分以下3种情况讨论：</a:t>
            </a:r>
          </a:p>
        </p:txBody>
      </p:sp>
      <p:pic>
        <p:nvPicPr>
          <p:cNvPr id="14" name="图片 13"/>
          <p:cNvPicPr>
            <a:picLocks noChangeAspect="1"/>
          </p:cNvPicPr>
          <p:nvPr/>
        </p:nvPicPr>
        <p:blipFill>
          <a:blip r:embed="rId3"/>
          <a:stretch>
            <a:fillRect/>
          </a:stretch>
        </p:blipFill>
        <p:spPr>
          <a:xfrm>
            <a:off x="3498850" y="1557020"/>
            <a:ext cx="7556500" cy="3285490"/>
          </a:xfrm>
          <a:prstGeom prst="rect">
            <a:avLst/>
          </a:prstGeom>
        </p:spPr>
      </p:pic>
      <p:cxnSp>
        <p:nvCxnSpPr>
          <p:cNvPr id="25" name="直接箭头连接符 24"/>
          <p:cNvCxnSpPr/>
          <p:nvPr/>
        </p:nvCxnSpPr>
        <p:spPr>
          <a:xfrm>
            <a:off x="5575935" y="1443355"/>
            <a:ext cx="358775" cy="56261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34" name="文本框 33"/>
          <p:cNvSpPr txBox="1"/>
          <p:nvPr/>
        </p:nvSpPr>
        <p:spPr>
          <a:xfrm>
            <a:off x="4382770" y="936625"/>
            <a:ext cx="1143635" cy="368300"/>
          </a:xfrm>
          <a:prstGeom prst="rect">
            <a:avLst/>
          </a:prstGeom>
          <a:noFill/>
        </p:spPr>
        <p:txBody>
          <a:bodyPr wrap="square" rtlCol="0">
            <a:spAutoFit/>
          </a:bodyPr>
          <a:lstStyle/>
          <a:p>
            <a:r>
              <a:rPr lang="zh-CN" altLang="en-US"/>
              <a:t>失衡节点</a:t>
            </a:r>
          </a:p>
        </p:txBody>
      </p:sp>
      <p:cxnSp>
        <p:nvCxnSpPr>
          <p:cNvPr id="35" name="直接箭头连接符 34"/>
          <p:cNvCxnSpPr/>
          <p:nvPr/>
        </p:nvCxnSpPr>
        <p:spPr>
          <a:xfrm>
            <a:off x="5582285" y="1245870"/>
            <a:ext cx="2621280" cy="581025"/>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36" name="矩形 35"/>
          <p:cNvSpPr/>
          <p:nvPr/>
        </p:nvSpPr>
        <p:spPr>
          <a:xfrm>
            <a:off x="3826510" y="1740535"/>
            <a:ext cx="3499485" cy="2967355"/>
          </a:xfrm>
          <a:prstGeom prst="rect">
            <a:avLst/>
          </a:prstGeom>
          <a:ln w="28575">
            <a:prstDash val="sys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7" name="文本框 36"/>
          <p:cNvSpPr txBox="1"/>
          <p:nvPr/>
        </p:nvSpPr>
        <p:spPr>
          <a:xfrm>
            <a:off x="5004435" y="4914900"/>
            <a:ext cx="1143635" cy="368300"/>
          </a:xfrm>
          <a:prstGeom prst="rect">
            <a:avLst/>
          </a:prstGeom>
          <a:noFill/>
        </p:spPr>
        <p:txBody>
          <a:bodyPr wrap="square" rtlCol="0">
            <a:spAutoFit/>
          </a:bodyPr>
          <a:lstStyle/>
          <a:p>
            <a:r>
              <a:rPr lang="zh-CN" altLang="en-US"/>
              <a:t>失衡子树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6" grpId="0" animBg="1"/>
      <p:bldP spid="36" grpId="1" animBg="1"/>
      <p:bldP spid="37" grpId="0"/>
      <p:bldP spid="3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2255" y="299085"/>
            <a:ext cx="9839325" cy="1307465"/>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pic>
        <p:nvPicPr>
          <p:cNvPr id="14" name="图片 13"/>
          <p:cNvPicPr>
            <a:picLocks noChangeAspect="1"/>
          </p:cNvPicPr>
          <p:nvPr/>
        </p:nvPicPr>
        <p:blipFill>
          <a:blip r:embed="rId3"/>
          <a:stretch>
            <a:fillRect/>
          </a:stretch>
        </p:blipFill>
        <p:spPr>
          <a:xfrm>
            <a:off x="373380" y="2726055"/>
            <a:ext cx="5353685" cy="2327910"/>
          </a:xfrm>
          <a:prstGeom prst="rect">
            <a:avLst/>
          </a:prstGeom>
        </p:spPr>
      </p:pic>
      <p:sp>
        <p:nvSpPr>
          <p:cNvPr id="7" name="文本框 6"/>
          <p:cNvSpPr txBox="1"/>
          <p:nvPr/>
        </p:nvSpPr>
        <p:spPr>
          <a:xfrm>
            <a:off x="736600" y="672465"/>
            <a:ext cx="9155430" cy="583565"/>
          </a:xfrm>
          <a:prstGeom prst="rect">
            <a:avLst/>
          </a:prstGeom>
          <a:noFill/>
        </p:spPr>
        <p:txBody>
          <a:bodyPr wrap="square" rtlCol="0" anchor="t">
            <a:spAutoFit/>
          </a:bodyPr>
          <a:lstStyle/>
          <a:p>
            <a:pPr lvl="0" algn="l">
              <a:buClrTx/>
              <a:buSzTx/>
              <a:buFontTx/>
            </a:pPr>
            <a:r>
              <a:rPr lang="zh-CN" altLang="en-US" sz="3200" b="1"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（1） bf（p20）＝1或－1且与 bf（p1）同号</a:t>
            </a:r>
          </a:p>
        </p:txBody>
      </p:sp>
      <p:pic>
        <p:nvPicPr>
          <p:cNvPr id="12" name="图片 11"/>
          <p:cNvPicPr>
            <a:picLocks noChangeAspect="1"/>
          </p:cNvPicPr>
          <p:nvPr/>
        </p:nvPicPr>
        <p:blipFill>
          <a:blip r:embed="rId4"/>
          <a:stretch>
            <a:fillRect/>
          </a:stretch>
        </p:blipFill>
        <p:spPr>
          <a:xfrm>
            <a:off x="5819140" y="2849880"/>
            <a:ext cx="5612130" cy="2162175"/>
          </a:xfrm>
          <a:prstGeom prst="rect">
            <a:avLst/>
          </a:prstGeom>
        </p:spPr>
      </p:pic>
      <p:sp>
        <p:nvSpPr>
          <p:cNvPr id="15" name="左大括号 14"/>
          <p:cNvSpPr/>
          <p:nvPr/>
        </p:nvSpPr>
        <p:spPr>
          <a:xfrm>
            <a:off x="5819140" y="4027805"/>
            <a:ext cx="135890" cy="76644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25" name="文本框 24"/>
          <p:cNvSpPr txBox="1"/>
          <p:nvPr/>
        </p:nvSpPr>
        <p:spPr>
          <a:xfrm>
            <a:off x="735965" y="5391150"/>
            <a:ext cx="10118725" cy="922020"/>
          </a:xfrm>
          <a:prstGeom prst="rect">
            <a:avLst/>
          </a:prstGeom>
          <a:noFill/>
        </p:spPr>
        <p:txBody>
          <a:bodyPr wrap="square" rtlCol="0" anchor="t">
            <a:spAutoFit/>
          </a:bodyPr>
          <a:lstStyle/>
          <a:p>
            <a:r>
              <a:rPr lang="zh-CN" altLang="en-US"/>
              <a:t>结论：</a:t>
            </a:r>
          </a:p>
          <a:p>
            <a:r>
              <a:rPr lang="zh-CN" altLang="en-US"/>
              <a:t>新根的平衡因子为0；发生位置变动的新孩子平衡因子为0；未发生位置变动的新孩子平衡因子不变；失衡子树的高度减少1．</a:t>
            </a:r>
          </a:p>
        </p:txBody>
      </p:sp>
      <p:sp>
        <p:nvSpPr>
          <p:cNvPr id="33" name="文本框 32"/>
          <p:cNvSpPr txBox="1"/>
          <p:nvPr/>
        </p:nvSpPr>
        <p:spPr>
          <a:xfrm>
            <a:off x="5463540" y="4226560"/>
            <a:ext cx="309245" cy="368300"/>
          </a:xfrm>
          <a:prstGeom prst="rect">
            <a:avLst/>
          </a:prstGeom>
          <a:noFill/>
        </p:spPr>
        <p:txBody>
          <a:bodyPr wrap="square" rtlCol="0">
            <a:spAutoFit/>
          </a:bodyPr>
          <a:lstStyle/>
          <a:p>
            <a:r>
              <a:rPr lang="en-US" altLang="zh-CN"/>
              <a:t>h</a:t>
            </a:r>
          </a:p>
        </p:txBody>
      </p:sp>
      <p:sp>
        <p:nvSpPr>
          <p:cNvPr id="34" name="左大括号 33"/>
          <p:cNvSpPr/>
          <p:nvPr/>
        </p:nvSpPr>
        <p:spPr>
          <a:xfrm>
            <a:off x="530225" y="4027805"/>
            <a:ext cx="135890" cy="76644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5" name="文本框 34"/>
          <p:cNvSpPr txBox="1"/>
          <p:nvPr/>
        </p:nvSpPr>
        <p:spPr>
          <a:xfrm>
            <a:off x="174625" y="4226560"/>
            <a:ext cx="309245" cy="368300"/>
          </a:xfrm>
          <a:prstGeom prst="rect">
            <a:avLst/>
          </a:prstGeom>
          <a:noFill/>
        </p:spPr>
        <p:txBody>
          <a:bodyPr wrap="square" rtlCol="0">
            <a:spAutoFit/>
          </a:bodyPr>
          <a:lstStyle/>
          <a:p>
            <a:r>
              <a:rPr lang="en-US" altLang="zh-CN"/>
              <a:t>h</a:t>
            </a:r>
          </a:p>
        </p:txBody>
      </p:sp>
      <p:sp>
        <p:nvSpPr>
          <p:cNvPr id="36" name="矩形 35"/>
          <p:cNvSpPr/>
          <p:nvPr/>
        </p:nvSpPr>
        <p:spPr>
          <a:xfrm>
            <a:off x="224790" y="2849880"/>
            <a:ext cx="2840990" cy="2087880"/>
          </a:xfrm>
          <a:prstGeom prst="rect">
            <a:avLst/>
          </a:prstGeom>
          <a:ln w="28575">
            <a:prstDash val="sys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37" name="文本框 36"/>
          <p:cNvSpPr txBox="1"/>
          <p:nvPr/>
        </p:nvSpPr>
        <p:spPr>
          <a:xfrm>
            <a:off x="1073150" y="2449195"/>
            <a:ext cx="1699895" cy="368300"/>
          </a:xfrm>
          <a:prstGeom prst="rect">
            <a:avLst/>
          </a:prstGeom>
          <a:noFill/>
        </p:spPr>
        <p:txBody>
          <a:bodyPr wrap="square" rtlCol="0">
            <a:spAutoFit/>
          </a:bodyPr>
          <a:lstStyle/>
          <a:p>
            <a:r>
              <a:rPr lang="zh-CN" altLang="en-US"/>
              <a:t>失衡子树</a:t>
            </a:r>
            <a:r>
              <a:rPr lang="en-US" altLang="zh-CN"/>
              <a:t>h+2</a:t>
            </a:r>
          </a:p>
        </p:txBody>
      </p:sp>
      <p:sp>
        <p:nvSpPr>
          <p:cNvPr id="51" name="文本框 50"/>
          <p:cNvSpPr txBox="1"/>
          <p:nvPr/>
        </p:nvSpPr>
        <p:spPr>
          <a:xfrm>
            <a:off x="1798320" y="2890520"/>
            <a:ext cx="254000" cy="368300"/>
          </a:xfrm>
          <a:prstGeom prst="rect">
            <a:avLst/>
          </a:prstGeom>
          <a:noFill/>
        </p:spPr>
        <p:txBody>
          <a:bodyPr wrap="square" rtlCol="0">
            <a:spAutoFit/>
          </a:bodyPr>
          <a:lstStyle/>
          <a:p>
            <a:r>
              <a:rPr lang="en-US" altLang="zh-CN">
                <a:solidFill>
                  <a:srgbClr val="FF0000"/>
                </a:solidFill>
              </a:rPr>
              <a:t>2</a:t>
            </a:r>
          </a:p>
        </p:txBody>
      </p:sp>
      <p:sp>
        <p:nvSpPr>
          <p:cNvPr id="55" name="文本框 54"/>
          <p:cNvSpPr txBox="1"/>
          <p:nvPr/>
        </p:nvSpPr>
        <p:spPr>
          <a:xfrm>
            <a:off x="6933565" y="2726055"/>
            <a:ext cx="254000" cy="368300"/>
          </a:xfrm>
          <a:prstGeom prst="rect">
            <a:avLst/>
          </a:prstGeom>
          <a:noFill/>
        </p:spPr>
        <p:txBody>
          <a:bodyPr wrap="square" rtlCol="0">
            <a:spAutoFit/>
          </a:bodyPr>
          <a:lstStyle/>
          <a:p>
            <a:r>
              <a:rPr lang="en-US" altLang="zh-CN">
                <a:solidFill>
                  <a:srgbClr val="FF0000"/>
                </a:solidFill>
              </a:rPr>
              <a:t>0</a:t>
            </a:r>
          </a:p>
        </p:txBody>
      </p:sp>
      <p:sp>
        <p:nvSpPr>
          <p:cNvPr id="60" name="文本框 59"/>
          <p:cNvSpPr txBox="1"/>
          <p:nvPr/>
        </p:nvSpPr>
        <p:spPr>
          <a:xfrm>
            <a:off x="736600" y="3792855"/>
            <a:ext cx="661035" cy="275590"/>
          </a:xfrm>
          <a:prstGeom prst="rect">
            <a:avLst/>
          </a:prstGeom>
          <a:noFill/>
        </p:spPr>
        <p:txBody>
          <a:bodyPr wrap="square" rtlCol="0">
            <a:spAutoFit/>
          </a:bodyPr>
          <a:lstStyle/>
          <a:p>
            <a:r>
              <a:rPr lang="zh-CN" altLang="en-US" sz="1200">
                <a:solidFill>
                  <a:srgbClr val="FF0000"/>
                </a:solidFill>
              </a:rPr>
              <a:t>不变</a:t>
            </a:r>
          </a:p>
        </p:txBody>
      </p:sp>
      <p:sp>
        <p:nvSpPr>
          <p:cNvPr id="64" name="文本框 63"/>
          <p:cNvSpPr txBox="1"/>
          <p:nvPr/>
        </p:nvSpPr>
        <p:spPr>
          <a:xfrm>
            <a:off x="5955030" y="3566795"/>
            <a:ext cx="661035" cy="275590"/>
          </a:xfrm>
          <a:prstGeom prst="rect">
            <a:avLst/>
          </a:prstGeom>
          <a:noFill/>
        </p:spPr>
        <p:txBody>
          <a:bodyPr wrap="square" rtlCol="0">
            <a:spAutoFit/>
          </a:bodyPr>
          <a:lstStyle/>
          <a:p>
            <a:r>
              <a:rPr lang="zh-CN" altLang="en-US" sz="1200">
                <a:solidFill>
                  <a:srgbClr val="FF0000"/>
                </a:solidFill>
              </a:rPr>
              <a:t>不变</a:t>
            </a:r>
          </a:p>
        </p:txBody>
      </p:sp>
      <p:sp>
        <p:nvSpPr>
          <p:cNvPr id="66" name="矩形 65"/>
          <p:cNvSpPr/>
          <p:nvPr/>
        </p:nvSpPr>
        <p:spPr>
          <a:xfrm>
            <a:off x="5501640" y="3509645"/>
            <a:ext cx="1543050" cy="1357630"/>
          </a:xfrm>
          <a:prstGeom prst="rect">
            <a:avLst/>
          </a:prstGeom>
          <a:ln w="28575">
            <a:prstDash val="sys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88" name="文本框 87"/>
          <p:cNvSpPr txBox="1"/>
          <p:nvPr/>
        </p:nvSpPr>
        <p:spPr>
          <a:xfrm>
            <a:off x="5463540" y="4937760"/>
            <a:ext cx="1699895" cy="368300"/>
          </a:xfrm>
          <a:prstGeom prst="rect">
            <a:avLst/>
          </a:prstGeom>
          <a:noFill/>
        </p:spPr>
        <p:txBody>
          <a:bodyPr wrap="square" rtlCol="0">
            <a:spAutoFit/>
          </a:bodyPr>
          <a:lstStyle/>
          <a:p>
            <a:r>
              <a:rPr lang="zh-CN" altLang="en-US"/>
              <a:t>失衡子树</a:t>
            </a:r>
            <a:r>
              <a:rPr lang="en-US" altLang="zh-CN"/>
              <a:t>h+1</a:t>
            </a:r>
          </a:p>
        </p:txBody>
      </p:sp>
      <p:sp>
        <p:nvSpPr>
          <p:cNvPr id="89" name="文本框 88"/>
          <p:cNvSpPr txBox="1"/>
          <p:nvPr/>
        </p:nvSpPr>
        <p:spPr>
          <a:xfrm>
            <a:off x="8025130" y="3298190"/>
            <a:ext cx="254000" cy="368300"/>
          </a:xfrm>
          <a:prstGeom prst="rect">
            <a:avLst/>
          </a:prstGeom>
          <a:noFill/>
        </p:spPr>
        <p:txBody>
          <a:bodyPr wrap="square" rtlCol="0">
            <a:spAutoFit/>
          </a:bodyPr>
          <a:lstStyle/>
          <a:p>
            <a:r>
              <a:rPr lang="en-US" altLang="zh-CN">
                <a:solidFill>
                  <a:srgbClr val="FF0000"/>
                </a:solidFill>
              </a:rPr>
              <a:t>0</a:t>
            </a:r>
          </a:p>
        </p:txBody>
      </p:sp>
      <p:sp>
        <p:nvSpPr>
          <p:cNvPr id="91" name="左大括号 90"/>
          <p:cNvSpPr/>
          <p:nvPr/>
        </p:nvSpPr>
        <p:spPr>
          <a:xfrm>
            <a:off x="2549525" y="3509645"/>
            <a:ext cx="135890" cy="282575"/>
          </a:xfrm>
          <a:prstGeom prst="leftBrace">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
        <p:nvSpPr>
          <p:cNvPr id="92" name="文本框 91"/>
          <p:cNvSpPr txBox="1"/>
          <p:nvPr/>
        </p:nvSpPr>
        <p:spPr>
          <a:xfrm>
            <a:off x="2208530" y="3344545"/>
            <a:ext cx="771525" cy="368300"/>
          </a:xfrm>
          <a:prstGeom prst="rect">
            <a:avLst/>
          </a:prstGeom>
          <a:noFill/>
        </p:spPr>
        <p:txBody>
          <a:bodyPr wrap="square" rtlCol="0">
            <a:spAutoFit/>
          </a:bodyPr>
          <a:lstStyle/>
          <a:p>
            <a:r>
              <a:rPr lang="en-US" altLang="zh-CN"/>
              <a:t>h-1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2255" y="299085"/>
            <a:ext cx="9839325" cy="1307465"/>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pic>
        <p:nvPicPr>
          <p:cNvPr id="14" name="图片 13"/>
          <p:cNvPicPr>
            <a:picLocks noChangeAspect="1"/>
          </p:cNvPicPr>
          <p:nvPr/>
        </p:nvPicPr>
        <p:blipFill>
          <a:blip r:embed="rId3"/>
          <a:stretch>
            <a:fillRect/>
          </a:stretch>
        </p:blipFill>
        <p:spPr>
          <a:xfrm>
            <a:off x="373380" y="2726055"/>
            <a:ext cx="5353685" cy="2327910"/>
          </a:xfrm>
          <a:prstGeom prst="rect">
            <a:avLst/>
          </a:prstGeom>
        </p:spPr>
      </p:pic>
      <p:sp>
        <p:nvSpPr>
          <p:cNvPr id="7" name="文本框 6"/>
          <p:cNvSpPr txBox="1"/>
          <p:nvPr/>
        </p:nvSpPr>
        <p:spPr>
          <a:xfrm>
            <a:off x="897255" y="686435"/>
            <a:ext cx="9001125" cy="583565"/>
          </a:xfrm>
          <a:prstGeom prst="rect">
            <a:avLst/>
          </a:prstGeom>
          <a:noFill/>
        </p:spPr>
        <p:txBody>
          <a:bodyPr wrap="square" rtlCol="0" anchor="t">
            <a:spAutoFit/>
          </a:bodyPr>
          <a:lstStyle/>
          <a:p>
            <a:pPr lvl="0" algn="l">
              <a:buClrTx/>
              <a:buSzTx/>
              <a:buFontTx/>
            </a:pPr>
            <a:r>
              <a:rPr lang="zh-CN" altLang="en-US" sz="3200" b="1"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（2） bf（p20）＝1或－1且与 bf（p1）异号</a:t>
            </a:r>
          </a:p>
        </p:txBody>
      </p:sp>
      <p:sp>
        <p:nvSpPr>
          <p:cNvPr id="25" name="文本框 24"/>
          <p:cNvSpPr txBox="1"/>
          <p:nvPr/>
        </p:nvSpPr>
        <p:spPr>
          <a:xfrm>
            <a:off x="735965" y="5391150"/>
            <a:ext cx="10711180" cy="1198880"/>
          </a:xfrm>
          <a:prstGeom prst="rect">
            <a:avLst/>
          </a:prstGeom>
          <a:noFill/>
        </p:spPr>
        <p:txBody>
          <a:bodyPr wrap="square" rtlCol="0" anchor="t">
            <a:spAutoFit/>
          </a:bodyPr>
          <a:lstStyle/>
          <a:p>
            <a:r>
              <a:rPr lang="zh-CN" altLang="en-US"/>
              <a:t>结论：</a:t>
            </a:r>
          </a:p>
          <a:p>
            <a:r>
              <a:rPr lang="zh-CN" altLang="en-US"/>
              <a:t>先按“（1）”的规则初步确定新平衡因子，再根据第三结点 p31的原平衡因子做如下调整：当 p31</a:t>
            </a:r>
          </a:p>
          <a:p>
            <a:r>
              <a:rPr lang="zh-CN" altLang="en-US"/>
              <a:t>原平衡因子为1时，新右孩子的平衡因子改为－1；当 p31原平衡因子为－1时；新左孩子的平衡因子改</a:t>
            </a:r>
          </a:p>
          <a:p>
            <a:r>
              <a:rPr lang="zh-CN" altLang="en-US"/>
              <a:t>为1；当 p31原平衡因子为0时，不做调整。失衡子树的高度减少1。</a:t>
            </a:r>
          </a:p>
        </p:txBody>
      </p:sp>
      <p:pic>
        <p:nvPicPr>
          <p:cNvPr id="34" name="图片 33"/>
          <p:cNvPicPr>
            <a:picLocks noChangeAspect="1"/>
          </p:cNvPicPr>
          <p:nvPr/>
        </p:nvPicPr>
        <p:blipFill>
          <a:blip r:embed="rId4"/>
          <a:stretch>
            <a:fillRect/>
          </a:stretch>
        </p:blipFill>
        <p:spPr>
          <a:xfrm>
            <a:off x="6053455" y="2874010"/>
            <a:ext cx="5193665" cy="2032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2255" y="299085"/>
            <a:ext cx="9839325" cy="1307465"/>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pic>
        <p:nvPicPr>
          <p:cNvPr id="14" name="图片 13"/>
          <p:cNvPicPr>
            <a:picLocks noChangeAspect="1"/>
          </p:cNvPicPr>
          <p:nvPr/>
        </p:nvPicPr>
        <p:blipFill>
          <a:blip r:embed="rId4"/>
          <a:stretch>
            <a:fillRect/>
          </a:stretch>
        </p:blipFill>
        <p:spPr>
          <a:xfrm>
            <a:off x="373380" y="2726055"/>
            <a:ext cx="5353685" cy="2327910"/>
          </a:xfrm>
          <a:prstGeom prst="rect">
            <a:avLst/>
          </a:prstGeom>
        </p:spPr>
      </p:pic>
      <p:sp>
        <p:nvSpPr>
          <p:cNvPr id="7" name="文本框 6"/>
          <p:cNvSpPr txBox="1"/>
          <p:nvPr/>
        </p:nvSpPr>
        <p:spPr>
          <a:xfrm>
            <a:off x="897255" y="686435"/>
            <a:ext cx="9001125" cy="583565"/>
          </a:xfrm>
          <a:prstGeom prst="rect">
            <a:avLst/>
          </a:prstGeom>
          <a:noFill/>
        </p:spPr>
        <p:txBody>
          <a:bodyPr wrap="square" rtlCol="0" anchor="t">
            <a:spAutoFit/>
          </a:bodyPr>
          <a:lstStyle/>
          <a:p>
            <a:pPr lvl="0" algn="l">
              <a:buClrTx/>
              <a:buSzTx/>
              <a:buFontTx/>
            </a:pPr>
            <a:r>
              <a:rPr lang="zh-CN" altLang="en-US" sz="3200" b="1"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（3） bf（p20）＝0</a:t>
            </a:r>
          </a:p>
        </p:txBody>
      </p:sp>
      <p:sp>
        <p:nvSpPr>
          <p:cNvPr id="25" name="文本框 24"/>
          <p:cNvSpPr txBox="1"/>
          <p:nvPr/>
        </p:nvSpPr>
        <p:spPr>
          <a:xfrm>
            <a:off x="735965" y="5391150"/>
            <a:ext cx="10711180" cy="1198880"/>
          </a:xfrm>
          <a:prstGeom prst="rect">
            <a:avLst/>
          </a:prstGeom>
          <a:noFill/>
        </p:spPr>
        <p:txBody>
          <a:bodyPr wrap="square" rtlCol="0" anchor="t">
            <a:spAutoFit/>
          </a:bodyPr>
          <a:lstStyle/>
          <a:p>
            <a:r>
              <a:rPr lang="zh-CN" altLang="en-US"/>
              <a:t>结论：</a:t>
            </a:r>
          </a:p>
          <a:p>
            <a:r>
              <a:rPr lang="zh-CN" altLang="en-US"/>
              <a:t>先按“（1）”的规则调整失衡结构，初步确定平衡因子，再根据失衡类型对平衡因子做如下调整：</a:t>
            </a:r>
          </a:p>
          <a:p>
            <a:r>
              <a:rPr lang="zh-CN" altLang="en-US"/>
              <a:t>对“</a:t>
            </a:r>
            <a:r>
              <a:rPr lang="en-US" altLang="zh-CN"/>
              <a:t>LL</a:t>
            </a:r>
            <a:r>
              <a:rPr lang="zh-CN" altLang="en-US"/>
              <a:t>0”型，新右孩子平衡因子加1，新根平衡因子减1；对“</a:t>
            </a:r>
            <a:r>
              <a:rPr lang="en-US" altLang="zh-CN"/>
              <a:t>RR</a:t>
            </a:r>
            <a:r>
              <a:rPr lang="zh-CN" altLang="en-US"/>
              <a:t>0”型，新左孩子平衡因子减1，新根平衡因子加1。失衡子树的高度不变。</a:t>
            </a:r>
          </a:p>
        </p:txBody>
      </p:sp>
      <p:pic>
        <p:nvPicPr>
          <p:cNvPr id="12" name="图片 11"/>
          <p:cNvPicPr>
            <a:picLocks noChangeAspect="1"/>
          </p:cNvPicPr>
          <p:nvPr/>
        </p:nvPicPr>
        <p:blipFill>
          <a:blip r:embed="rId5"/>
          <a:stretch>
            <a:fillRect/>
          </a:stretch>
        </p:blipFill>
        <p:spPr>
          <a:xfrm>
            <a:off x="5847080" y="2860040"/>
            <a:ext cx="4919980" cy="20605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2255" y="299085"/>
            <a:ext cx="9839325" cy="1307465"/>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7" name="文本框 6"/>
          <p:cNvSpPr txBox="1"/>
          <p:nvPr/>
        </p:nvSpPr>
        <p:spPr>
          <a:xfrm>
            <a:off x="897255" y="686435"/>
            <a:ext cx="9001125" cy="583565"/>
          </a:xfrm>
          <a:prstGeom prst="rect">
            <a:avLst/>
          </a:prstGeom>
          <a:noFill/>
        </p:spPr>
        <p:txBody>
          <a:bodyPr wrap="square" rtlCol="0" anchor="t">
            <a:spAutoFit/>
          </a:bodyPr>
          <a:lstStyle/>
          <a:p>
            <a:pPr>
              <a:buClrTx/>
              <a:buSzTx/>
              <a:buFontTx/>
            </a:pPr>
            <a:r>
              <a:rPr lang="zh-CN" altLang="en-US" sz="3200" b="1"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失衡结构和平衡因子调整（选择调整函数）</a:t>
            </a:r>
          </a:p>
        </p:txBody>
      </p:sp>
      <p:sp>
        <p:nvSpPr>
          <p:cNvPr id="6" name="文本框 5"/>
          <p:cNvSpPr txBox="1"/>
          <p:nvPr/>
        </p:nvSpPr>
        <p:spPr>
          <a:xfrm>
            <a:off x="262255" y="1678305"/>
            <a:ext cx="11730355" cy="4330065"/>
          </a:xfrm>
          <a:prstGeom prst="rect">
            <a:avLst/>
          </a:prstGeom>
          <a:noFill/>
        </p:spPr>
        <p:txBody>
          <a:bodyPr wrap="square" rtlCol="0" anchor="t">
            <a:noAutofit/>
          </a:bodyPr>
          <a:lstStyle/>
          <a:p>
            <a:r>
              <a:rPr lang="zh-CN" altLang="en-US"/>
              <a:t>（</a:t>
            </a:r>
            <a:r>
              <a:rPr lang="en-US" altLang="zh-CN"/>
              <a:t>1</a:t>
            </a:r>
            <a:r>
              <a:rPr lang="zh-CN" altLang="en-US"/>
              <a:t>）确定调整的三个结点和失衡类型，保存第三结点原平衡因子；失衡子树高度降低标志＝TRUE；指针 a、b、c 指向小中大三个结点；</a:t>
            </a:r>
          </a:p>
          <a:p>
            <a:r>
              <a:rPr lang="zh-CN" altLang="en-US"/>
              <a:t>（2）调整左子树</a:t>
            </a:r>
          </a:p>
          <a:p>
            <a:r>
              <a:rPr lang="zh-CN" altLang="en-US"/>
              <a:t>If（b －＞left！＝a） //如果 b 原来的左孩子不是 a则左子树需调整</a:t>
            </a:r>
          </a:p>
          <a:p>
            <a:r>
              <a:rPr lang="zh-CN" altLang="en-US"/>
              <a:t>｛a －＞right＝b －＞left； //b 原来的左孩子做 a 的右孩子</a:t>
            </a:r>
          </a:p>
          <a:p>
            <a:r>
              <a:rPr lang="zh-CN" altLang="en-US"/>
              <a:t>b －＞left＝a； //a 做 b 的左孩子</a:t>
            </a:r>
          </a:p>
          <a:p>
            <a:r>
              <a:rPr lang="zh-CN" altLang="en-US"/>
              <a:t>a －＞bf＝0；｝ //位置变动孩子的平衡因子＝0</a:t>
            </a:r>
          </a:p>
          <a:p>
            <a:r>
              <a:rPr lang="zh-CN" altLang="en-US"/>
              <a:t>（3）调整右子树</a:t>
            </a:r>
          </a:p>
          <a:p>
            <a:r>
              <a:rPr lang="zh-CN" altLang="en-US"/>
              <a:t>If（b －＞right！＝c） //如果 b 原来的右孩子不是 c则右子树需调整</a:t>
            </a:r>
          </a:p>
          <a:p>
            <a:r>
              <a:rPr lang="zh-CN" altLang="en-US"/>
              <a:t>｛c －＞left＝b －＞right； //b 原来的右孩子做 c 的左孩子</a:t>
            </a:r>
          </a:p>
          <a:p>
            <a:r>
              <a:rPr lang="zh-CN" altLang="en-US"/>
              <a:t>b －＞right＝c； //c 做 b 的右孩子</a:t>
            </a:r>
          </a:p>
          <a:p>
            <a:r>
              <a:rPr lang="zh-CN" altLang="en-US"/>
              <a:t>b －＞bf＝0；｝ //位置变动孩子的平衡因子＝0</a:t>
            </a:r>
          </a:p>
          <a:p>
            <a:r>
              <a:rPr lang="zh-CN" altLang="en-US"/>
              <a:t>（4）调整根结点</a:t>
            </a:r>
          </a:p>
          <a:p>
            <a:r>
              <a:rPr lang="zh-CN" altLang="en-US"/>
              <a:t>指向失衡子树的指针＝b；//b 做根</a:t>
            </a:r>
          </a:p>
          <a:p>
            <a:r>
              <a:rPr lang="zh-CN" altLang="en-US"/>
              <a:t>b－＞bf＝0； //新根的平衡因子＝0</a:t>
            </a:r>
          </a:p>
          <a:p>
            <a:endParaRPr lang="zh-CN" altLang="en-US"/>
          </a:p>
        </p:txBody>
      </p:sp>
      <p:sp>
        <p:nvSpPr>
          <p:cNvPr id="36" name="矩形 35"/>
          <p:cNvSpPr/>
          <p:nvPr/>
        </p:nvSpPr>
        <p:spPr>
          <a:xfrm>
            <a:off x="322580" y="2221865"/>
            <a:ext cx="7010400" cy="2789555"/>
          </a:xfrm>
          <a:prstGeom prst="rect">
            <a:avLst/>
          </a:prstGeom>
          <a:ln w="28575">
            <a:prstDash val="sysDash"/>
          </a:ln>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0" y="953"/>
            <a:ext cx="12192000" cy="68580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182876" y="1156449"/>
            <a:ext cx="7753348" cy="7753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571813" y="449694"/>
            <a:ext cx="6975475" cy="706755"/>
          </a:xfrm>
          <a:prstGeom prst="rect">
            <a:avLst/>
          </a:prstGeom>
        </p:spPr>
        <p:txBody>
          <a:bodyPr wrap="none">
            <a:spAutoFit/>
          </a:bodyPr>
          <a:lstStyle/>
          <a:p>
            <a:pPr algn="r"/>
            <a:r>
              <a:rPr lang="en-US" altLang="zh-CN" sz="4000" b="1" spc="600">
                <a:solidFill>
                  <a:schemeClr val="bg1">
                    <a:lumMod val="85000"/>
                    <a:alpha val="29000"/>
                  </a:schemeClr>
                </a:solidFill>
                <a:latin typeface="Futura" panose="020B0602020204020303" charset="0"/>
                <a:ea typeface="Futura" panose="020B0602020204020303" charset="0"/>
                <a:cs typeface="Futura" panose="020B0602020204020303" charset="0"/>
              </a:rPr>
              <a:t>shanghai university</a:t>
            </a:r>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17" name="文本框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4434157" y="1942613"/>
            <a:ext cx="3250786" cy="369332"/>
          </a:xfrm>
          <a:prstGeom prst="rect">
            <a:avLst/>
          </a:prstGeom>
          <a:noFill/>
        </p:spPr>
        <p:txBody>
          <a:bodyPr wrap="square" rtlCol="0">
            <a:spAutoFit/>
          </a:bodyPr>
          <a:lstStyle/>
          <a:p>
            <a:pPr algn="ctr"/>
            <a:r>
              <a:rPr lang="zh-CN" altLang="en-US" noProof="0" dirty="0">
                <a:ln>
                  <a:noFill/>
                </a:ln>
                <a:solidFill>
                  <a:schemeClr val="tx1"/>
                </a:solidFill>
                <a:effectLst/>
                <a:uLnTx/>
                <a:uFillTx/>
                <a:latin typeface="Source Han Sans CN Regular" panose="020B0A00000000000000" charset="-122"/>
                <a:ea typeface="Source Han Sans CN Regular" panose="020B0A00000000000000" charset="-122"/>
                <a:sym typeface="+mn-ea"/>
              </a:rPr>
              <a:t>查找</a:t>
            </a:r>
            <a:r>
              <a:rPr lang="en-US" altLang="zh-CN" noProof="0" dirty="0">
                <a:ln>
                  <a:noFill/>
                </a:ln>
                <a:solidFill>
                  <a:schemeClr val="tx1"/>
                </a:solidFill>
                <a:effectLst/>
                <a:uLnTx/>
                <a:uFillTx/>
                <a:latin typeface="Source Han Sans CN Regular" panose="020B0A00000000000000" charset="-122"/>
                <a:ea typeface="Source Han Sans CN Regular" panose="020B0A00000000000000" charset="-122"/>
                <a:sym typeface="+mn-ea"/>
              </a:rPr>
              <a:t>3</a:t>
            </a:r>
            <a:r>
              <a:rPr lang="zh-CN" altLang="en-US" noProof="0" dirty="0">
                <a:ln>
                  <a:noFill/>
                </a:ln>
                <a:solidFill>
                  <a:schemeClr val="tx1"/>
                </a:solidFill>
                <a:effectLst/>
                <a:uLnTx/>
                <a:uFillTx/>
                <a:latin typeface="Source Han Sans CN Regular" panose="020B0A00000000000000" charset="-122"/>
                <a:ea typeface="Source Han Sans CN Regular" panose="020B0A00000000000000" charset="-122"/>
                <a:sym typeface="+mn-ea"/>
              </a:rPr>
              <a:t>个数组的最小共同元素</a:t>
            </a:r>
          </a:p>
        </p:txBody>
      </p:sp>
      <p:sp>
        <p:nvSpPr>
          <p:cNvPr id="18" name="文本框 17"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2785394" y="2903106"/>
            <a:ext cx="6548312" cy="3285900"/>
          </a:xfrm>
          <a:prstGeom prst="rect">
            <a:avLst/>
          </a:prstGeom>
          <a:noFill/>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defRPr/>
            </a:pP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有 </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3 </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个整数数组 </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a:t>
            </a:r>
            <a: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b[]</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和</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c[], </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各有</a:t>
            </a:r>
            <a:r>
              <a:rPr lang="en-GB" altLang="zh-CN" sz="1400" noProof="0" dirty="0" err="1">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aNum</a:t>
            </a:r>
            <a: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en-GB" altLang="zh-CN" sz="1400" noProof="0" dirty="0" err="1">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bNum</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和</a:t>
            </a:r>
            <a:r>
              <a:rPr lang="en-GB" altLang="zh-CN" sz="1400" noProof="0" dirty="0" err="1">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cNum</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个元素（</a:t>
            </a:r>
            <a:r>
              <a:rPr lang="en-GB" altLang="zh-CN" sz="1400" noProof="0" dirty="0" err="1">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aNum</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 </a:t>
            </a:r>
            <a:r>
              <a:rPr lang="en-GB" altLang="zh-CN" sz="1400" noProof="0" dirty="0" err="1">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bNum</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 </a:t>
            </a:r>
            <a:r>
              <a:rPr lang="en-GB" altLang="zh-CN" sz="1400" noProof="0" dirty="0" err="1">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cNum</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 &lt;= n</a:t>
            </a:r>
            <a: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而且三者都己 经从小到大排列。设计并编写算法找出最小共同元素以及该元素在</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3</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个数组中出现的位置，若没有共同元素，则显示“</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NOT FOUND”</a:t>
            </a:r>
            <a: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要求算法在最坏情况下的时间复杂度为</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O(n)</a:t>
            </a:r>
            <a: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p>
          <a:p>
            <a:pPr marL="0" marR="0" lvl="0" indent="0" defTabSz="914400" rtl="0" eaLnBrk="1" fontAlgn="auto" latinLnBrk="0" hangingPunct="1">
              <a:lnSpc>
                <a:spcPct val="150000"/>
              </a:lnSpc>
              <a:spcBef>
                <a:spcPts val="0"/>
              </a:spcBef>
              <a:spcAft>
                <a:spcPts val="0"/>
              </a:spcAft>
              <a:buClrTx/>
              <a:buSzTx/>
              <a:buFontTx/>
              <a:buNone/>
              <a:defRPr/>
            </a:pPr>
            <a: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 </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输入</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p>
          <a:p>
            <a:pPr marL="0" marR="0" lvl="0" indent="0" defTabSz="914400" rtl="0" eaLnBrk="1" fontAlgn="auto" latinLnBrk="0" hangingPunct="1">
              <a:lnSpc>
                <a:spcPct val="150000"/>
              </a:lnSpc>
              <a:spcBef>
                <a:spcPts val="0"/>
              </a:spcBef>
              <a:spcAft>
                <a:spcPts val="0"/>
              </a:spcAft>
              <a:buClrTx/>
              <a:buSzTx/>
              <a:buFontTx/>
              <a:buNone/>
              <a:defRPr/>
            </a:pP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第一行三个数，表示三个数组元素个数，接下来三行是各有序数组。</a:t>
            </a:r>
          </a:p>
          <a:p>
            <a:pPr marL="0" marR="0" lvl="0" indent="0" defTabSz="914400" rtl="0" eaLnBrk="1" fontAlgn="auto" latinLnBrk="0" hangingPunct="1">
              <a:lnSpc>
                <a:spcPct val="150000"/>
              </a:lnSpc>
              <a:spcBef>
                <a:spcPts val="0"/>
              </a:spcBef>
              <a:spcAft>
                <a:spcPts val="0"/>
              </a:spcAft>
              <a:buClrTx/>
              <a:buSzTx/>
              <a:buFontTx/>
              <a:buNone/>
              <a:defRPr/>
            </a:pP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输出</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p>
          <a:p>
            <a:pPr marL="0" marR="0" lvl="0" indent="0" defTabSz="914400" rtl="0" eaLnBrk="1" fontAlgn="auto" latinLnBrk="0" hangingPunct="1">
              <a:lnSpc>
                <a:spcPct val="150000"/>
              </a:lnSpc>
              <a:spcBef>
                <a:spcPts val="0"/>
              </a:spcBef>
              <a:spcAft>
                <a:spcPts val="0"/>
              </a:spcAft>
              <a:buClrTx/>
              <a:buSzTx/>
              <a:buFontTx/>
              <a:buNone/>
              <a:defRPr/>
            </a:pP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若存在，则输出四个数，分别表示共同元素以及在</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3</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个数组中出现的位置；否则输出“</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NOT FOUND”</a:t>
            </a:r>
            <a: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p>
          <a:p>
            <a:pPr marL="0" marR="0" lvl="0" indent="0" defTabSz="914400" rtl="0" eaLnBrk="1" fontAlgn="auto" latinLnBrk="0" hangingPunct="1">
              <a:lnSpc>
                <a:spcPct val="150000"/>
              </a:lnSpc>
              <a:spcBef>
                <a:spcPts val="0"/>
              </a:spcBef>
              <a:spcAft>
                <a:spcPts val="0"/>
              </a:spcAft>
              <a:buClrTx/>
              <a:buSzTx/>
              <a:buFontTx/>
              <a:buNone/>
              <a:defRPr/>
            </a:pPr>
            <a:endPar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endParaRPr>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chemeClr val="bg1"/>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2255" y="299085"/>
            <a:ext cx="9839325" cy="1307465"/>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7" name="文本框 6"/>
          <p:cNvSpPr txBox="1"/>
          <p:nvPr/>
        </p:nvSpPr>
        <p:spPr>
          <a:xfrm>
            <a:off x="897255" y="686435"/>
            <a:ext cx="9001125" cy="583565"/>
          </a:xfrm>
          <a:prstGeom prst="rect">
            <a:avLst/>
          </a:prstGeom>
          <a:noFill/>
        </p:spPr>
        <p:txBody>
          <a:bodyPr wrap="square" rtlCol="0" anchor="t">
            <a:spAutoFit/>
          </a:bodyPr>
          <a:lstStyle/>
          <a:p>
            <a:pPr>
              <a:buClrTx/>
              <a:buSzTx/>
              <a:buFontTx/>
            </a:pPr>
            <a:r>
              <a:rPr lang="zh-CN" altLang="en-US" sz="3200" b="1"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失衡结构和平衡因子调整（选择调整函数）</a:t>
            </a:r>
          </a:p>
        </p:txBody>
      </p:sp>
      <p:sp>
        <p:nvSpPr>
          <p:cNvPr id="14" name="文本框 13"/>
          <p:cNvSpPr txBox="1"/>
          <p:nvPr/>
        </p:nvSpPr>
        <p:spPr>
          <a:xfrm>
            <a:off x="262255" y="1821180"/>
            <a:ext cx="6096000" cy="4246245"/>
          </a:xfrm>
          <a:prstGeom prst="rect">
            <a:avLst/>
          </a:prstGeom>
          <a:noFill/>
        </p:spPr>
        <p:txBody>
          <a:bodyPr wrap="square" rtlCol="0" anchor="t">
            <a:spAutoFit/>
          </a:bodyPr>
          <a:lstStyle/>
          <a:p>
            <a:r>
              <a:rPr lang="zh-CN" altLang="en-US">
                <a:sym typeface="+mn-ea"/>
              </a:rPr>
              <a:t>（5）按讨论（2）处理“＜”、“＞”情形</a:t>
            </a:r>
            <a:endParaRPr lang="zh-CN" altLang="en-US"/>
          </a:p>
          <a:p>
            <a:r>
              <a:rPr lang="zh-CN" altLang="en-US">
                <a:sym typeface="+mn-ea"/>
              </a:rPr>
              <a:t>If 失衡类型＝“＜”或“＞”</a:t>
            </a:r>
            <a:endParaRPr lang="zh-CN" altLang="en-US"/>
          </a:p>
          <a:p>
            <a:r>
              <a:rPr lang="zh-CN" altLang="en-US">
                <a:sym typeface="+mn-ea"/>
              </a:rPr>
              <a:t>｛If （第三结点原平衡因子＝1） then c －＞bf－＝1；</a:t>
            </a:r>
            <a:endParaRPr lang="zh-CN" altLang="en-US"/>
          </a:p>
          <a:p>
            <a:r>
              <a:rPr lang="zh-CN" altLang="en-US">
                <a:sym typeface="+mn-ea"/>
              </a:rPr>
              <a:t>Else if （第三结点原平衡因子＝－1） then a －＞bf＋＝1；｝</a:t>
            </a:r>
            <a:endParaRPr lang="zh-CN" altLang="en-US"/>
          </a:p>
          <a:p>
            <a:r>
              <a:rPr lang="zh-CN" altLang="en-US">
                <a:sym typeface="+mn-ea"/>
              </a:rPr>
              <a:t>（6）按讨论（3）处理“/0”、“＼0”情形</a:t>
            </a:r>
            <a:endParaRPr lang="zh-CN" altLang="en-US"/>
          </a:p>
          <a:p>
            <a:r>
              <a:rPr lang="zh-CN" altLang="en-US">
                <a:sym typeface="+mn-ea"/>
              </a:rPr>
              <a:t>If （失衡类型＝“/0”）</a:t>
            </a:r>
            <a:endParaRPr lang="zh-CN" altLang="en-US"/>
          </a:p>
          <a:p>
            <a:r>
              <a:rPr lang="zh-CN" altLang="en-US">
                <a:sym typeface="+mn-ea"/>
              </a:rPr>
              <a:t>｛c－＞bf ＋＝1；</a:t>
            </a:r>
            <a:endParaRPr lang="zh-CN" altLang="en-US"/>
          </a:p>
          <a:p>
            <a:r>
              <a:rPr lang="zh-CN" altLang="en-US">
                <a:sym typeface="+mn-ea"/>
              </a:rPr>
              <a:t>b－＞bf －＝1；</a:t>
            </a:r>
            <a:endParaRPr lang="zh-CN" altLang="en-US"/>
          </a:p>
          <a:p>
            <a:r>
              <a:rPr lang="zh-CN" altLang="en-US">
                <a:sym typeface="+mn-ea"/>
              </a:rPr>
              <a:t>失衡子树高度降低标志＝FALSE；｝</a:t>
            </a:r>
            <a:endParaRPr lang="zh-CN" altLang="en-US"/>
          </a:p>
          <a:p>
            <a:r>
              <a:rPr lang="zh-CN" altLang="en-US">
                <a:sym typeface="+mn-ea"/>
              </a:rPr>
              <a:t>else if （失衡类型＝“＼0”）</a:t>
            </a:r>
            <a:endParaRPr lang="zh-CN" altLang="en-US"/>
          </a:p>
          <a:p>
            <a:r>
              <a:rPr lang="zh-CN" altLang="en-US">
                <a:sym typeface="+mn-ea"/>
              </a:rPr>
              <a:t>｛a－＞bf －＝1；</a:t>
            </a:r>
            <a:endParaRPr lang="zh-CN" altLang="en-US"/>
          </a:p>
          <a:p>
            <a:r>
              <a:rPr lang="zh-CN" altLang="en-US">
                <a:sym typeface="+mn-ea"/>
              </a:rPr>
              <a:t>b－＞bf ＋＝1；</a:t>
            </a:r>
            <a:endParaRPr lang="zh-CN" altLang="en-US"/>
          </a:p>
          <a:p>
            <a:r>
              <a:rPr lang="zh-CN" altLang="en-US">
                <a:sym typeface="+mn-ea"/>
              </a:rPr>
              <a:t>失衡子树高度降低标志＝FALSE；｝</a:t>
            </a:r>
            <a:endParaRPr lang="zh-CN" altLang="en-US"/>
          </a:p>
          <a:p>
            <a:r>
              <a:rPr lang="zh-CN" altLang="en-US">
                <a:sym typeface="+mn-ea"/>
              </a:rPr>
              <a:t>（7）返回</a:t>
            </a:r>
            <a:endParaRPr lang="zh-CN" altLang="en-US"/>
          </a:p>
          <a:p>
            <a:r>
              <a:rPr lang="zh-CN" altLang="en-US">
                <a:sym typeface="+mn-ea"/>
              </a:rPr>
              <a:t>RETURN 失衡子树高度降低标志</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2255" y="299085"/>
            <a:ext cx="9839325" cy="1307465"/>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7" name="文本框 6"/>
          <p:cNvSpPr txBox="1"/>
          <p:nvPr/>
        </p:nvSpPr>
        <p:spPr>
          <a:xfrm>
            <a:off x="897255" y="686435"/>
            <a:ext cx="9001125" cy="583565"/>
          </a:xfrm>
          <a:prstGeom prst="rect">
            <a:avLst/>
          </a:prstGeom>
          <a:noFill/>
        </p:spPr>
        <p:txBody>
          <a:bodyPr wrap="square" rtlCol="0" anchor="t">
            <a:spAutoFit/>
          </a:bodyPr>
          <a:lstStyle/>
          <a:p>
            <a:pPr lvl="0" algn="l">
              <a:buClrTx/>
              <a:buSzTx/>
              <a:buFontTx/>
            </a:pPr>
            <a:r>
              <a:rPr lang="zh-CN" altLang="en-US" sz="3200" b="1"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向上搜索的提前停止条件</a:t>
            </a:r>
          </a:p>
        </p:txBody>
      </p:sp>
      <p:sp>
        <p:nvSpPr>
          <p:cNvPr id="25" name="文本框 24"/>
          <p:cNvSpPr txBox="1"/>
          <p:nvPr/>
        </p:nvSpPr>
        <p:spPr>
          <a:xfrm>
            <a:off x="669290" y="1849120"/>
            <a:ext cx="10711180" cy="2306955"/>
          </a:xfrm>
          <a:prstGeom prst="rect">
            <a:avLst/>
          </a:prstGeom>
          <a:noFill/>
        </p:spPr>
        <p:txBody>
          <a:bodyPr wrap="square" rtlCol="0" anchor="t">
            <a:spAutoFit/>
          </a:bodyPr>
          <a:lstStyle/>
          <a:p>
            <a:r>
              <a:rPr lang="zh-CN" altLang="en-US"/>
              <a:t>（1）对于插入</a:t>
            </a:r>
          </a:p>
          <a:p>
            <a:r>
              <a:rPr lang="zh-CN" altLang="en-US"/>
              <a:t>提前停止的条件是：结点的新平衡因子为0；或调整后，子树的高度降低。</a:t>
            </a:r>
          </a:p>
          <a:p>
            <a:r>
              <a:rPr lang="zh-CN" altLang="en-US"/>
              <a:t>某结点的子树上插入一结点后，该结点的平衡因子若为0，说明子树高度未增加；如果该结点失衡，那么肯定是它的较高子树高度增加了，也就是子树高度增加。而如果调整后子树高度降低，则正好与调整前子树的高度增加相抵消，那么子树高度不变。这两种情况下，访问路径上该结点以上结点的平衡因子不变，故停止搜索。</a:t>
            </a:r>
          </a:p>
          <a:p>
            <a:r>
              <a:rPr lang="zh-CN" altLang="en-US"/>
              <a:t>其实，对于插入结点的失衡，调整后子树的高度一定降低。因为插入失衡，不存在“bf（p20）＝＝0”的</a:t>
            </a:r>
          </a:p>
          <a:p>
            <a:r>
              <a:rPr lang="zh-CN" altLang="en-US"/>
              <a:t>情况。也就是插入失衡只需一次调整就够了。</a:t>
            </a:r>
          </a:p>
        </p:txBody>
      </p:sp>
      <p:sp>
        <p:nvSpPr>
          <p:cNvPr id="15" name="文本框 14"/>
          <p:cNvSpPr txBox="1"/>
          <p:nvPr/>
        </p:nvSpPr>
        <p:spPr>
          <a:xfrm>
            <a:off x="669290" y="4561205"/>
            <a:ext cx="10711180" cy="1476375"/>
          </a:xfrm>
          <a:prstGeom prst="rect">
            <a:avLst/>
          </a:prstGeom>
          <a:noFill/>
        </p:spPr>
        <p:txBody>
          <a:bodyPr wrap="square" rtlCol="0" anchor="t">
            <a:spAutoFit/>
          </a:bodyPr>
          <a:lstStyle/>
          <a:p>
            <a:r>
              <a:rPr lang="zh-CN" altLang="en-US"/>
              <a:t>（2）对于删除</a:t>
            </a:r>
          </a:p>
          <a:p>
            <a:r>
              <a:rPr lang="zh-CN" altLang="en-US"/>
              <a:t>提前停止的条件是：结点的新平衡因子为1或－1；或调整后，子树的高度不变．</a:t>
            </a:r>
          </a:p>
          <a:p>
            <a:r>
              <a:rPr lang="zh-CN" altLang="en-US"/>
              <a:t>某结点的子树上删除一个结点后该结点的平衡因子若为1或－1，说明子树高度未降低；或即使该</a:t>
            </a:r>
          </a:p>
          <a:p>
            <a:r>
              <a:rPr lang="zh-CN" altLang="en-US"/>
              <a:t>结点失衡，而调整后子树高度未降低．这两种情况下，访问路径上该结点以上的结点平衡因子不变，故停</a:t>
            </a:r>
          </a:p>
          <a:p>
            <a:r>
              <a:rPr lang="zh-CN" altLang="en-US"/>
              <a:t>止搜索</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2255" y="299085"/>
            <a:ext cx="9839325" cy="1307465"/>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7" name="文本框 6"/>
          <p:cNvSpPr txBox="1"/>
          <p:nvPr/>
        </p:nvSpPr>
        <p:spPr>
          <a:xfrm>
            <a:off x="897255" y="686435"/>
            <a:ext cx="9001125" cy="1076325"/>
          </a:xfrm>
          <a:prstGeom prst="rect">
            <a:avLst/>
          </a:prstGeom>
          <a:noFill/>
        </p:spPr>
        <p:txBody>
          <a:bodyPr wrap="square" rtlCol="0" anchor="t">
            <a:spAutoFit/>
          </a:bodyPr>
          <a:lstStyle/>
          <a:p>
            <a:pPr lvl="0" algn="l">
              <a:buClrTx/>
              <a:buSzTx/>
              <a:buFontTx/>
            </a:pPr>
            <a:r>
              <a:rPr lang="zh-CN" altLang="en-US" sz="3200" b="1">
                <a:solidFill>
                  <a:schemeClr val="bg1"/>
                </a:solidFill>
                <a:sym typeface="+mn-ea"/>
              </a:rPr>
              <a:t>选择算法的完整描述</a:t>
            </a:r>
            <a:endParaRPr lang="zh-CN" altLang="en-US" sz="3200" b="1">
              <a:solidFill>
                <a:schemeClr val="bg1"/>
              </a:solidFill>
            </a:endParaRPr>
          </a:p>
          <a:p>
            <a:pPr lvl="0" algn="l">
              <a:buClrTx/>
              <a:buSzTx/>
              <a:buFontTx/>
            </a:pPr>
            <a:endParaRPr lang="zh-CN" altLang="en-US" sz="3200" b="1"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endParaRPr>
          </a:p>
        </p:txBody>
      </p:sp>
      <p:sp>
        <p:nvSpPr>
          <p:cNvPr id="23" name="文本框 22"/>
          <p:cNvSpPr txBox="1"/>
          <p:nvPr/>
        </p:nvSpPr>
        <p:spPr>
          <a:xfrm>
            <a:off x="291465" y="2560955"/>
            <a:ext cx="11288395" cy="2837815"/>
          </a:xfrm>
          <a:prstGeom prst="rect">
            <a:avLst/>
          </a:prstGeom>
          <a:noFill/>
        </p:spPr>
        <p:txBody>
          <a:bodyPr wrap="square" rtlCol="0" anchor="t">
            <a:noAutofit/>
          </a:bodyPr>
          <a:lstStyle/>
          <a:p>
            <a:r>
              <a:rPr lang="zh-CN" altLang="en-US"/>
              <a:t>（1）在二叉树中，从根结点开始，通过比较，找到新结点的插入位置，并插入结点，比较过程中记下访</a:t>
            </a:r>
          </a:p>
          <a:p>
            <a:r>
              <a:rPr lang="zh-CN" altLang="en-US"/>
              <a:t>问路径，新结点的平衡因子：＝0。</a:t>
            </a:r>
          </a:p>
          <a:p>
            <a:r>
              <a:rPr lang="zh-CN" altLang="en-US"/>
              <a:t>（2）从访问路径末端第二结点开始，沿该路径向上搜索，直到穷尽访问路径上的全部结点．</a:t>
            </a:r>
          </a:p>
          <a:p>
            <a:r>
              <a:rPr lang="zh-CN" altLang="en-US"/>
              <a:t>FOR p：＝访问路径末端第二结点 UPTO 根结点</a:t>
            </a:r>
          </a:p>
          <a:p>
            <a:r>
              <a:rPr lang="zh-CN" altLang="en-US"/>
              <a:t>｛If（p 的方向指示＝＝“左”） then bf（p）＋＝1；else bf（p）－＝1；//计算新平衡因子</a:t>
            </a:r>
          </a:p>
          <a:p>
            <a:r>
              <a:rPr lang="zh-CN" altLang="en-US"/>
              <a:t>If（bf（p）＝＝0） then EXIT 搜索循环；</a:t>
            </a:r>
          </a:p>
          <a:p>
            <a:r>
              <a:rPr lang="zh-CN" altLang="en-US"/>
              <a:t>If（bf（p）＝＝2或－2） then CALL“</a:t>
            </a:r>
            <a:r>
              <a:rPr lang="zh-CN" altLang="en-US" b="1">
                <a:solidFill>
                  <a:srgbClr val="FF0000"/>
                </a:solidFill>
              </a:rPr>
              <a:t>选择调整函数</a:t>
            </a:r>
            <a:r>
              <a:rPr lang="zh-CN" altLang="en-US"/>
              <a:t>”返回“子树高度是否降低”．</a:t>
            </a:r>
          </a:p>
          <a:p>
            <a:r>
              <a:rPr lang="zh-CN" altLang="en-US"/>
              <a:t>if（子树高度降低＝＝TRUE）then EXIT 搜索循环；｝</a:t>
            </a:r>
          </a:p>
          <a:p>
            <a:endParaRPr lang="zh-CN" altLang="en-US"/>
          </a:p>
        </p:txBody>
      </p:sp>
      <p:sp>
        <p:nvSpPr>
          <p:cNvPr id="15" name="文本框 14"/>
          <p:cNvSpPr txBox="1"/>
          <p:nvPr/>
        </p:nvSpPr>
        <p:spPr>
          <a:xfrm>
            <a:off x="291465" y="1762760"/>
            <a:ext cx="6096000" cy="583565"/>
          </a:xfrm>
          <a:prstGeom prst="rect">
            <a:avLst/>
          </a:prstGeom>
          <a:noFill/>
        </p:spPr>
        <p:txBody>
          <a:bodyPr wrap="square" rtlCol="0" anchor="t">
            <a:spAutoFit/>
          </a:bodyPr>
          <a:lstStyle/>
          <a:p>
            <a:pPr lvl="0" algn="l">
              <a:buClrTx/>
              <a:buSzTx/>
              <a:buFontTx/>
            </a:pPr>
            <a:r>
              <a:rPr lang="zh-CN" altLang="en-US" sz="3200" b="1">
                <a:solidFill>
                  <a:schemeClr val="tx1"/>
                </a:solidFill>
                <a:sym typeface="+mn-ea"/>
              </a:rPr>
              <a:t>对于插入</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2255" y="299085"/>
            <a:ext cx="9839325" cy="1307465"/>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7" name="文本框 6"/>
          <p:cNvSpPr txBox="1"/>
          <p:nvPr/>
        </p:nvSpPr>
        <p:spPr>
          <a:xfrm>
            <a:off x="897255" y="686435"/>
            <a:ext cx="9001125" cy="1076325"/>
          </a:xfrm>
          <a:prstGeom prst="rect">
            <a:avLst/>
          </a:prstGeom>
          <a:noFill/>
        </p:spPr>
        <p:txBody>
          <a:bodyPr wrap="square" rtlCol="0" anchor="t">
            <a:spAutoFit/>
          </a:bodyPr>
          <a:lstStyle/>
          <a:p>
            <a:pPr lvl="0" algn="l">
              <a:buClrTx/>
              <a:buSzTx/>
              <a:buFontTx/>
            </a:pPr>
            <a:r>
              <a:rPr lang="zh-CN" altLang="en-US" sz="3200" b="1">
                <a:solidFill>
                  <a:schemeClr val="bg1"/>
                </a:solidFill>
                <a:sym typeface="+mn-ea"/>
              </a:rPr>
              <a:t>选择算法的完整描述</a:t>
            </a:r>
            <a:endParaRPr lang="zh-CN" altLang="en-US" sz="3200" b="1">
              <a:solidFill>
                <a:schemeClr val="bg1"/>
              </a:solidFill>
            </a:endParaRPr>
          </a:p>
          <a:p>
            <a:pPr lvl="0" algn="l">
              <a:buClrTx/>
              <a:buSzTx/>
              <a:buFontTx/>
            </a:pPr>
            <a:endParaRPr lang="zh-CN" altLang="en-US" sz="3200" b="1"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endParaRPr>
          </a:p>
        </p:txBody>
      </p:sp>
      <p:sp>
        <p:nvSpPr>
          <p:cNvPr id="12" name="文本框 11"/>
          <p:cNvSpPr txBox="1"/>
          <p:nvPr/>
        </p:nvSpPr>
        <p:spPr>
          <a:xfrm>
            <a:off x="262255" y="2437130"/>
            <a:ext cx="10073005" cy="3138170"/>
          </a:xfrm>
          <a:prstGeom prst="rect">
            <a:avLst/>
          </a:prstGeom>
          <a:noFill/>
        </p:spPr>
        <p:txBody>
          <a:bodyPr wrap="square" rtlCol="0" anchor="t">
            <a:spAutoFit/>
          </a:bodyPr>
          <a:lstStyle/>
          <a:p>
            <a:r>
              <a:rPr lang="zh-CN" altLang="en-US">
                <a:sym typeface="+mn-ea"/>
              </a:rPr>
              <a:t>（1）在二叉树中，从根结点开始，通过比较，找到删除结点位置，做如下处理：</a:t>
            </a:r>
            <a:endParaRPr lang="zh-CN" altLang="en-US"/>
          </a:p>
          <a:p>
            <a:r>
              <a:rPr lang="zh-CN" altLang="en-US">
                <a:sym typeface="+mn-ea"/>
              </a:rPr>
              <a:t>如果该结点为叶结点，直接删除；如果该结点为单枝结点，以其孩子结点代替其位置，然后删除；如果该结点为双枝结点，则①如果其平衡因子＞0，则与其左子树之最右下结点“换位”，然后删除；②如果其平衡因子＜＝0，则与其右子树之最左下结点“换位”，然后删除；过程中记下“访问路径”，发生“换位”的情况下，访问路径是到与删除结点换位的结点的原位置。</a:t>
            </a:r>
            <a:endParaRPr lang="zh-CN" altLang="en-US"/>
          </a:p>
          <a:p>
            <a:r>
              <a:rPr lang="zh-CN" altLang="en-US">
                <a:sym typeface="+mn-ea"/>
              </a:rPr>
              <a:t>（2）从访问路径末端第二结点开始，沿该路径向上搜索直到穷尽访问路径上的全部结点。</a:t>
            </a:r>
            <a:endParaRPr lang="zh-CN" altLang="en-US"/>
          </a:p>
          <a:p>
            <a:r>
              <a:rPr lang="zh-CN" altLang="en-US">
                <a:sym typeface="+mn-ea"/>
              </a:rPr>
              <a:t>FOR p：＝ 访问路径末端第二结点 UPTO 根结点</a:t>
            </a:r>
            <a:endParaRPr lang="zh-CN" altLang="en-US"/>
          </a:p>
          <a:p>
            <a:r>
              <a:rPr lang="zh-CN" altLang="en-US">
                <a:sym typeface="+mn-ea"/>
              </a:rPr>
              <a:t>｛If（p 的方向指示＝＝“左”） then bf（p）－＝1；else bf（p）＋＝1；//计算新平衡因子</a:t>
            </a:r>
            <a:endParaRPr lang="zh-CN" altLang="en-US"/>
          </a:p>
          <a:p>
            <a:r>
              <a:rPr lang="zh-CN" altLang="en-US">
                <a:sym typeface="+mn-ea"/>
              </a:rPr>
              <a:t>If（bf（p）＝＝1或－1） then EXIT 搜索循环；</a:t>
            </a:r>
            <a:endParaRPr lang="zh-CN" altLang="en-US"/>
          </a:p>
          <a:p>
            <a:r>
              <a:rPr lang="zh-CN" altLang="en-US">
                <a:sym typeface="+mn-ea"/>
              </a:rPr>
              <a:t>If（bf（p）＝＝2或－2） then CALL“选择调整函数”返回“子树高度是否降低”．</a:t>
            </a:r>
            <a:endParaRPr lang="zh-CN" altLang="en-US"/>
          </a:p>
          <a:p>
            <a:r>
              <a:rPr lang="zh-CN" altLang="en-US">
                <a:sym typeface="+mn-ea"/>
              </a:rPr>
              <a:t>if（子树高度降低＝＝FALSE）then EXIT 搜索循环；｝</a:t>
            </a:r>
          </a:p>
        </p:txBody>
      </p:sp>
      <p:sp>
        <p:nvSpPr>
          <p:cNvPr id="15" name="文本框 14"/>
          <p:cNvSpPr txBox="1"/>
          <p:nvPr/>
        </p:nvSpPr>
        <p:spPr>
          <a:xfrm>
            <a:off x="358140" y="1762760"/>
            <a:ext cx="6096000" cy="583565"/>
          </a:xfrm>
          <a:prstGeom prst="rect">
            <a:avLst/>
          </a:prstGeom>
          <a:noFill/>
        </p:spPr>
        <p:txBody>
          <a:bodyPr wrap="square" rtlCol="0" anchor="t">
            <a:spAutoFit/>
          </a:bodyPr>
          <a:lstStyle/>
          <a:p>
            <a:pPr lvl="0" algn="l">
              <a:buClrTx/>
              <a:buSzTx/>
              <a:buFontTx/>
            </a:pPr>
            <a:r>
              <a:rPr lang="zh-CN" altLang="en-US" sz="3200" b="1">
                <a:solidFill>
                  <a:schemeClr val="tx1"/>
                </a:solidFill>
                <a:sym typeface="+mn-ea"/>
              </a:rPr>
              <a:t>对于删除</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2255" y="299085"/>
            <a:ext cx="9839325" cy="1307465"/>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7" name="文本框 6"/>
          <p:cNvSpPr txBox="1"/>
          <p:nvPr/>
        </p:nvSpPr>
        <p:spPr>
          <a:xfrm>
            <a:off x="897255" y="686435"/>
            <a:ext cx="9001125" cy="583565"/>
          </a:xfrm>
          <a:prstGeom prst="rect">
            <a:avLst/>
          </a:prstGeom>
          <a:noFill/>
        </p:spPr>
        <p:txBody>
          <a:bodyPr wrap="square" rtlCol="0" anchor="t">
            <a:spAutoFit/>
          </a:bodyPr>
          <a:lstStyle/>
          <a:p>
            <a:pPr>
              <a:buClrTx/>
              <a:buSzTx/>
              <a:buFontTx/>
            </a:pPr>
            <a:r>
              <a:rPr lang="zh-CN" altLang="en-US" sz="3200" b="1" noProof="0"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算法比较</a:t>
            </a:r>
          </a:p>
        </p:txBody>
      </p:sp>
      <p:pic>
        <p:nvPicPr>
          <p:cNvPr id="12" name="图片 11"/>
          <p:cNvPicPr>
            <a:picLocks noChangeAspect="1"/>
          </p:cNvPicPr>
          <p:nvPr/>
        </p:nvPicPr>
        <p:blipFill>
          <a:blip r:embed="rId3"/>
          <a:stretch>
            <a:fillRect/>
          </a:stretch>
        </p:blipFill>
        <p:spPr>
          <a:xfrm>
            <a:off x="897255" y="1744980"/>
            <a:ext cx="8519795" cy="2795905"/>
          </a:xfrm>
          <a:prstGeom prst="rect">
            <a:avLst/>
          </a:prstGeom>
        </p:spPr>
      </p:pic>
      <p:pic>
        <p:nvPicPr>
          <p:cNvPr id="15" name="图片 14" descr="v2-b6fcd8f1be11ece24108abbb9cb8a047_b"/>
          <p:cNvPicPr>
            <a:picLocks noChangeAspect="1"/>
          </p:cNvPicPr>
          <p:nvPr/>
        </p:nvPicPr>
        <p:blipFill>
          <a:blip r:embed="rId4"/>
          <a:stretch>
            <a:fillRect/>
          </a:stretch>
        </p:blipFill>
        <p:spPr>
          <a:xfrm>
            <a:off x="8923655" y="1891030"/>
            <a:ext cx="3171190" cy="2428240"/>
          </a:xfrm>
          <a:prstGeom prst="rect">
            <a:avLst/>
          </a:prstGeom>
        </p:spPr>
      </p:pic>
      <p:pic>
        <p:nvPicPr>
          <p:cNvPr id="23" name="图片 22"/>
          <p:cNvPicPr>
            <a:picLocks noChangeAspect="1"/>
          </p:cNvPicPr>
          <p:nvPr/>
        </p:nvPicPr>
        <p:blipFill>
          <a:blip r:embed="rId5"/>
          <a:stretch>
            <a:fillRect/>
          </a:stretch>
        </p:blipFill>
        <p:spPr>
          <a:xfrm>
            <a:off x="1045210" y="4366260"/>
            <a:ext cx="4898390" cy="23228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Users/caizheng/Desktop/蓝色2/131113-菊花-010.jpg131113-菊花-010"/>
          <p:cNvPicPr>
            <a:picLocks noChangeAspect="1"/>
          </p:cNvPicPr>
          <p:nvPr/>
        </p:nvPicPr>
        <p:blipFill>
          <a:blip r:embed="rId2" cstate="screen"/>
          <a:srcRect b="-1429"/>
          <a:stretch>
            <a:fillRect/>
          </a:stretch>
        </p:blipFill>
        <p:spPr>
          <a:xfrm>
            <a:off x="6092825" y="-135255"/>
            <a:ext cx="7072630" cy="7276465"/>
          </a:xfrm>
          <a:prstGeom prst="rect">
            <a:avLst/>
          </a:prstGeom>
          <a:pattFill prst="pct5">
            <a:fgClr>
              <a:srgbClr val="6EA6DE"/>
            </a:fgClr>
            <a:bgClr>
              <a:schemeClr val="bg1"/>
            </a:bgClr>
          </a:pattFill>
        </p:spPr>
      </p:pic>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8904765" y="0"/>
            <a:ext cx="3287235" cy="34290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516835" y="639417"/>
            <a:ext cx="5169113" cy="5655366"/>
          </a:xfrm>
          <a:prstGeom prst="rect">
            <a:avLst/>
          </a:prstGeom>
          <a:solidFill>
            <a:srgbClr val="6EA6DE">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9535160" y="1253490"/>
            <a:ext cx="2273300" cy="92202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3600" b="1" noProof="0">
                <a:ln>
                  <a:noFill/>
                </a:ln>
                <a:solidFill>
                  <a:schemeClr val="bg1"/>
                </a:solidFill>
                <a:effectLst/>
                <a:uLnTx/>
                <a:uFillTx/>
                <a:latin typeface="Source Han Sans CN Heavy" panose="020B0A00000000000000" charset="-122"/>
                <a:ea typeface="Source Han Sans CN Heavy" panose="020B0A00000000000000" charset="-122"/>
                <a:sym typeface="+mn-ea"/>
              </a:rPr>
              <a:t>算法分析</a:t>
            </a:r>
          </a:p>
        </p:txBody>
      </p:sp>
      <p:sp>
        <p:nvSpPr>
          <p:cNvPr id="7" name="文本框 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3399790" y="2661920"/>
            <a:ext cx="2139950" cy="29997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a:sym typeface="+mn-ea"/>
              </a:rPr>
              <a:t>旋转算法的递归次数和使用的栈空间也是 O（logn）</a:t>
            </a:r>
            <a:endParaRPr lang="zh-CN" altLang="en-US" sz="1400"/>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a:sym typeface="+mn-ea"/>
              </a:rPr>
              <a:t>在树的构建和删除操作上，两个算法的开销一样．</a:t>
            </a:r>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sz="140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a:sym typeface="+mn-ea"/>
              </a:rPr>
              <a:t>计算新平衡因子和失衡调整，旋转算法是从递归的最底层层层回退，对每个结点，进行判断。</a:t>
            </a:r>
            <a:endParaRPr lang="en-US" altLang="zh-CN" sz="1400">
              <a:solidFill>
                <a:schemeClr val="bg1">
                  <a:lumMod val="50000"/>
                </a:schemeClr>
              </a:solidFill>
              <a:latin typeface="Open Sans" panose="020B0606030504020204" charset="0"/>
              <a:ea typeface="Open Sans" panose="020B0606030504020204" charset="0"/>
              <a:cs typeface="Open Sans" panose="020B0606030504020204" charset="0"/>
            </a:endParaRPr>
          </a:p>
        </p:txBody>
      </p:sp>
      <p:pic>
        <p:nvPicPr>
          <p:cNvPr id="11" name="图片 10" descr="/Users/caizheng/Desktop/蓝色2/181113-16届菊花节-156-编辑.jpg181113-16届菊花节-156-编辑"/>
          <p:cNvPicPr>
            <a:picLocks noChangeAspect="1"/>
          </p:cNvPicPr>
          <p:nvPr/>
        </p:nvPicPr>
        <p:blipFill>
          <a:blip r:embed="rId3" cstate="screen"/>
          <a:srcRect/>
          <a:stretch>
            <a:fillRect/>
          </a:stretch>
        </p:blipFill>
        <p:spPr>
          <a:xfrm>
            <a:off x="859155" y="999490"/>
            <a:ext cx="2159635" cy="1082040"/>
          </a:xfrm>
          <a:prstGeom prst="rect">
            <a:avLst/>
          </a:prstGeom>
        </p:spPr>
      </p:pic>
      <p:pic>
        <p:nvPicPr>
          <p:cNvPr id="12" name="图片 11" descr="/Users/caizheng/Desktop/蓝色2/181113-16届菊花节-507.jpg181113-16届菊花节-507"/>
          <p:cNvPicPr>
            <a:picLocks noChangeAspect="1"/>
          </p:cNvPicPr>
          <p:nvPr/>
        </p:nvPicPr>
        <p:blipFill>
          <a:blip r:embed="rId4" cstate="screen"/>
          <a:srcRect/>
          <a:stretch>
            <a:fillRect/>
          </a:stretch>
        </p:blipFill>
        <p:spPr>
          <a:xfrm>
            <a:off x="3399790" y="999490"/>
            <a:ext cx="2139315" cy="1080770"/>
          </a:xfrm>
          <a:prstGeom prst="rect">
            <a:avLst/>
          </a:prstGeom>
        </p:spPr>
      </p:pic>
      <p:sp>
        <p:nvSpPr>
          <p:cNvPr id="13"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8" name="文本框 7"/>
          <p:cNvSpPr txBox="1"/>
          <p:nvPr/>
        </p:nvSpPr>
        <p:spPr>
          <a:xfrm>
            <a:off x="1345565" y="2293620"/>
            <a:ext cx="1186815" cy="368300"/>
          </a:xfrm>
          <a:prstGeom prst="rect">
            <a:avLst/>
          </a:prstGeom>
          <a:noFill/>
        </p:spPr>
        <p:txBody>
          <a:bodyPr wrap="square" rtlCol="0">
            <a:spAutoFit/>
          </a:bodyPr>
          <a:lstStyle/>
          <a:p>
            <a:r>
              <a:rPr lang="zh-CN" altLang="en-US"/>
              <a:t>选择算法</a:t>
            </a:r>
          </a:p>
        </p:txBody>
      </p:sp>
      <p:sp>
        <p:nvSpPr>
          <p:cNvPr id="9" name="文本框 8"/>
          <p:cNvSpPr txBox="1"/>
          <p:nvPr/>
        </p:nvSpPr>
        <p:spPr>
          <a:xfrm>
            <a:off x="3876040" y="2293620"/>
            <a:ext cx="1186815" cy="368300"/>
          </a:xfrm>
          <a:prstGeom prst="rect">
            <a:avLst/>
          </a:prstGeom>
          <a:noFill/>
        </p:spPr>
        <p:txBody>
          <a:bodyPr wrap="square" rtlCol="0">
            <a:spAutoFit/>
          </a:bodyPr>
          <a:lstStyle/>
          <a:p>
            <a:r>
              <a:rPr lang="zh-CN" altLang="en-US"/>
              <a:t>旋转算法</a:t>
            </a:r>
          </a:p>
        </p:txBody>
      </p:sp>
      <p:sp>
        <p:nvSpPr>
          <p:cNvPr id="10" name="文本框 9"/>
          <p:cNvSpPr txBox="1"/>
          <p:nvPr/>
        </p:nvSpPr>
        <p:spPr>
          <a:xfrm>
            <a:off x="680085" y="2661920"/>
            <a:ext cx="2547620" cy="3646170"/>
          </a:xfrm>
          <a:prstGeom prst="rect">
            <a:avLst/>
          </a:prstGeom>
          <a:noFill/>
        </p:spPr>
        <p:txBody>
          <a:bodyPr wrap="square" rtlCol="0" anchor="t">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a:sym typeface="+mn-ea"/>
              </a:rPr>
              <a:t>由于访问路径长度最大是二叉树的树高 logn，选择算法需存储访问路径向上搜索的最大循环次数不超过路径长度，所以空间开销和时间开销是 O（logn）</a:t>
            </a: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a:sym typeface="+mn-ea"/>
              </a:rPr>
              <a:t>计算新平衡因子和失衡调整</a:t>
            </a:r>
            <a:r>
              <a:rPr lang="en-US" altLang="zh-CN" sz="1400">
                <a:sym typeface="+mn-ea"/>
              </a:rPr>
              <a:t>:</a:t>
            </a: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1400">
                <a:sym typeface="+mn-ea"/>
              </a:rPr>
              <a:t>选择算法，是自下向上搜索，很多情况下，不用到树的顶点就停止了。</a:t>
            </a:r>
            <a:endParaRPr lang="en-US" altLang="zh-CN" sz="1400">
              <a:solidFill>
                <a:schemeClr val="bg1">
                  <a:lumMod val="50000"/>
                </a:schemeClr>
              </a:solidFill>
              <a:latin typeface="Open Sans" panose="020B0606030504020204" charset="0"/>
              <a:ea typeface="Open Sans" panose="020B0606030504020204" charset="0"/>
              <a:cs typeface="Open Sans" panose="020B0606030504020204"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sz="1400">
              <a:sym typeface="+mn-ea"/>
            </a:endParaRPr>
          </a:p>
        </p:txBody>
      </p:sp>
      <p:sp>
        <p:nvSpPr>
          <p:cNvPr id="14" name="文本框 13"/>
          <p:cNvSpPr txBox="1"/>
          <p:nvPr/>
        </p:nvSpPr>
        <p:spPr>
          <a:xfrm>
            <a:off x="809625" y="5955665"/>
            <a:ext cx="1965960" cy="645160"/>
          </a:xfrm>
          <a:prstGeom prst="rect">
            <a:avLst/>
          </a:prstGeom>
          <a:noFill/>
        </p:spPr>
        <p:txBody>
          <a:bodyPr wrap="square" rtlCol="0" anchor="t">
            <a:spAutoFit/>
          </a:bodyPr>
          <a:lstStyle/>
          <a:p>
            <a:r>
              <a:rPr lang="zh-CN" altLang="en-US"/>
              <a:t>非递归</a:t>
            </a:r>
          </a:p>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Users/caizheng/Desktop/蓝色2/181113-16届菊花节-156-编辑.jpg181113-16届菊花节-156-编辑"/>
          <p:cNvPicPr>
            <a:picLocks noChangeAspect="1"/>
          </p:cNvPicPr>
          <p:nvPr/>
        </p:nvPicPr>
        <p:blipFill>
          <a:blip r:embed="rId2" cstate="screen"/>
          <a:srcRect/>
          <a:stretch>
            <a:fillRect/>
          </a:stretch>
        </p:blipFill>
        <p:spPr>
          <a:xfrm>
            <a:off x="778510" y="-43180"/>
            <a:ext cx="10584815" cy="6936105"/>
          </a:xfrm>
          <a:prstGeom prst="rect">
            <a:avLst/>
          </a:prstGeom>
        </p:spPr>
      </p:pic>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4105" y="2549770"/>
            <a:ext cx="4064000" cy="36576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4059895" y="2549770"/>
            <a:ext cx="4068105" cy="36576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8128000" y="2549770"/>
            <a:ext cx="4064000" cy="36576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 name="组合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nvGrpSpPr>
        <p:grpSpPr>
          <a:xfrm>
            <a:off x="1469924" y="3246657"/>
            <a:ext cx="869106" cy="851878"/>
            <a:chOff x="2008188" y="1966913"/>
            <a:chExt cx="881063" cy="863600"/>
          </a:xfrm>
          <a:solidFill>
            <a:schemeClr val="bg1">
              <a:lumMod val="95000"/>
            </a:schemeClr>
          </a:solidFill>
        </p:grpSpPr>
        <p:sp>
          <p:nvSpPr>
            <p:cNvPr id="13" name="Freeform 5"/>
            <p:cNvSpPr>
              <a:spLocks noEditPoints="1"/>
            </p:cNvSpPr>
            <p:nvPr/>
          </p:nvSpPr>
          <p:spPr bwMode="auto">
            <a:xfrm>
              <a:off x="2008188" y="2136775"/>
              <a:ext cx="881063" cy="503238"/>
            </a:xfrm>
            <a:custGeom>
              <a:avLst/>
              <a:gdLst>
                <a:gd name="T0" fmla="*/ 11 w 448"/>
                <a:gd name="T1" fmla="*/ 21 h 256"/>
                <a:gd name="T2" fmla="*/ 395 w 448"/>
                <a:gd name="T3" fmla="*/ 21 h 256"/>
                <a:gd name="T4" fmla="*/ 427 w 448"/>
                <a:gd name="T5" fmla="*/ 53 h 256"/>
                <a:gd name="T6" fmla="*/ 427 w 448"/>
                <a:gd name="T7" fmla="*/ 246 h 256"/>
                <a:gd name="T8" fmla="*/ 437 w 448"/>
                <a:gd name="T9" fmla="*/ 235 h 256"/>
                <a:gd name="T10" fmla="*/ 373 w 448"/>
                <a:gd name="T11" fmla="*/ 235 h 256"/>
                <a:gd name="T12" fmla="*/ 384 w 448"/>
                <a:gd name="T13" fmla="*/ 246 h 256"/>
                <a:gd name="T14" fmla="*/ 384 w 448"/>
                <a:gd name="T15" fmla="*/ 203 h 256"/>
                <a:gd name="T16" fmla="*/ 384 w 448"/>
                <a:gd name="T17" fmla="*/ 192 h 256"/>
                <a:gd name="T18" fmla="*/ 373 w 448"/>
                <a:gd name="T19" fmla="*/ 192 h 256"/>
                <a:gd name="T20" fmla="*/ 75 w 448"/>
                <a:gd name="T21" fmla="*/ 192 h 256"/>
                <a:gd name="T22" fmla="*/ 64 w 448"/>
                <a:gd name="T23" fmla="*/ 192 h 256"/>
                <a:gd name="T24" fmla="*/ 64 w 448"/>
                <a:gd name="T25" fmla="*/ 203 h 256"/>
                <a:gd name="T26" fmla="*/ 64 w 448"/>
                <a:gd name="T27" fmla="*/ 246 h 256"/>
                <a:gd name="T28" fmla="*/ 75 w 448"/>
                <a:gd name="T29" fmla="*/ 235 h 256"/>
                <a:gd name="T30" fmla="*/ 53 w 448"/>
                <a:gd name="T31" fmla="*/ 235 h 256"/>
                <a:gd name="T32" fmla="*/ 21 w 448"/>
                <a:gd name="T33" fmla="*/ 203 h 256"/>
                <a:gd name="T34" fmla="*/ 21 w 448"/>
                <a:gd name="T35" fmla="*/ 10 h 256"/>
                <a:gd name="T36" fmla="*/ 11 w 448"/>
                <a:gd name="T37" fmla="*/ 21 h 256"/>
                <a:gd name="T38" fmla="*/ 11 w 448"/>
                <a:gd name="T39" fmla="*/ 0 h 256"/>
                <a:gd name="T40" fmla="*/ 0 w 448"/>
                <a:gd name="T41" fmla="*/ 0 h 256"/>
                <a:gd name="T42" fmla="*/ 0 w 448"/>
                <a:gd name="T43" fmla="*/ 10 h 256"/>
                <a:gd name="T44" fmla="*/ 0 w 448"/>
                <a:gd name="T45" fmla="*/ 203 h 256"/>
                <a:gd name="T46" fmla="*/ 53 w 448"/>
                <a:gd name="T47" fmla="*/ 256 h 256"/>
                <a:gd name="T48" fmla="*/ 75 w 448"/>
                <a:gd name="T49" fmla="*/ 256 h 256"/>
                <a:gd name="T50" fmla="*/ 85 w 448"/>
                <a:gd name="T51" fmla="*/ 256 h 256"/>
                <a:gd name="T52" fmla="*/ 85 w 448"/>
                <a:gd name="T53" fmla="*/ 246 h 256"/>
                <a:gd name="T54" fmla="*/ 85 w 448"/>
                <a:gd name="T55" fmla="*/ 203 h 256"/>
                <a:gd name="T56" fmla="*/ 75 w 448"/>
                <a:gd name="T57" fmla="*/ 214 h 256"/>
                <a:gd name="T58" fmla="*/ 373 w 448"/>
                <a:gd name="T59" fmla="*/ 214 h 256"/>
                <a:gd name="T60" fmla="*/ 363 w 448"/>
                <a:gd name="T61" fmla="*/ 203 h 256"/>
                <a:gd name="T62" fmla="*/ 363 w 448"/>
                <a:gd name="T63" fmla="*/ 246 h 256"/>
                <a:gd name="T64" fmla="*/ 363 w 448"/>
                <a:gd name="T65" fmla="*/ 256 h 256"/>
                <a:gd name="T66" fmla="*/ 373 w 448"/>
                <a:gd name="T67" fmla="*/ 256 h 256"/>
                <a:gd name="T68" fmla="*/ 437 w 448"/>
                <a:gd name="T69" fmla="*/ 256 h 256"/>
                <a:gd name="T70" fmla="*/ 448 w 448"/>
                <a:gd name="T71" fmla="*/ 256 h 256"/>
                <a:gd name="T72" fmla="*/ 448 w 448"/>
                <a:gd name="T73" fmla="*/ 246 h 256"/>
                <a:gd name="T74" fmla="*/ 448 w 448"/>
                <a:gd name="T75" fmla="*/ 53 h 256"/>
                <a:gd name="T76" fmla="*/ 395 w 448"/>
                <a:gd name="T77" fmla="*/ 0 h 256"/>
                <a:gd name="T78" fmla="*/ 11 w 448"/>
                <a:gd name="T79"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48" h="256">
                  <a:moveTo>
                    <a:pt x="11" y="21"/>
                  </a:moveTo>
                  <a:cubicBezTo>
                    <a:pt x="395" y="21"/>
                    <a:pt x="395" y="21"/>
                    <a:pt x="395" y="21"/>
                  </a:cubicBezTo>
                  <a:cubicBezTo>
                    <a:pt x="412" y="21"/>
                    <a:pt x="427" y="35"/>
                    <a:pt x="427" y="53"/>
                  </a:cubicBezTo>
                  <a:cubicBezTo>
                    <a:pt x="427" y="246"/>
                    <a:pt x="427" y="246"/>
                    <a:pt x="427" y="246"/>
                  </a:cubicBezTo>
                  <a:cubicBezTo>
                    <a:pt x="437" y="235"/>
                    <a:pt x="437" y="235"/>
                    <a:pt x="437" y="235"/>
                  </a:cubicBezTo>
                  <a:cubicBezTo>
                    <a:pt x="373" y="235"/>
                    <a:pt x="373" y="235"/>
                    <a:pt x="373" y="235"/>
                  </a:cubicBezTo>
                  <a:cubicBezTo>
                    <a:pt x="384" y="246"/>
                    <a:pt x="384" y="246"/>
                    <a:pt x="384" y="246"/>
                  </a:cubicBezTo>
                  <a:cubicBezTo>
                    <a:pt x="384" y="203"/>
                    <a:pt x="384" y="203"/>
                    <a:pt x="384" y="203"/>
                  </a:cubicBezTo>
                  <a:cubicBezTo>
                    <a:pt x="384" y="192"/>
                    <a:pt x="384" y="192"/>
                    <a:pt x="384" y="192"/>
                  </a:cubicBezTo>
                  <a:cubicBezTo>
                    <a:pt x="373" y="192"/>
                    <a:pt x="373" y="192"/>
                    <a:pt x="373" y="192"/>
                  </a:cubicBezTo>
                  <a:cubicBezTo>
                    <a:pt x="75" y="192"/>
                    <a:pt x="75" y="192"/>
                    <a:pt x="75" y="192"/>
                  </a:cubicBezTo>
                  <a:cubicBezTo>
                    <a:pt x="64" y="192"/>
                    <a:pt x="64" y="192"/>
                    <a:pt x="64" y="192"/>
                  </a:cubicBezTo>
                  <a:cubicBezTo>
                    <a:pt x="64" y="203"/>
                    <a:pt x="64" y="203"/>
                    <a:pt x="64" y="203"/>
                  </a:cubicBezTo>
                  <a:cubicBezTo>
                    <a:pt x="64" y="246"/>
                    <a:pt x="64" y="246"/>
                    <a:pt x="64" y="246"/>
                  </a:cubicBezTo>
                  <a:cubicBezTo>
                    <a:pt x="75" y="235"/>
                    <a:pt x="75" y="235"/>
                    <a:pt x="75" y="235"/>
                  </a:cubicBezTo>
                  <a:cubicBezTo>
                    <a:pt x="53" y="235"/>
                    <a:pt x="53" y="235"/>
                    <a:pt x="53" y="235"/>
                  </a:cubicBezTo>
                  <a:cubicBezTo>
                    <a:pt x="36" y="235"/>
                    <a:pt x="21" y="221"/>
                    <a:pt x="21" y="203"/>
                  </a:cubicBezTo>
                  <a:cubicBezTo>
                    <a:pt x="21" y="10"/>
                    <a:pt x="21" y="10"/>
                    <a:pt x="21" y="10"/>
                  </a:cubicBezTo>
                  <a:cubicBezTo>
                    <a:pt x="11" y="21"/>
                    <a:pt x="11" y="21"/>
                    <a:pt x="11" y="21"/>
                  </a:cubicBezTo>
                  <a:close/>
                  <a:moveTo>
                    <a:pt x="11" y="0"/>
                  </a:moveTo>
                  <a:cubicBezTo>
                    <a:pt x="0" y="0"/>
                    <a:pt x="0" y="0"/>
                    <a:pt x="0" y="0"/>
                  </a:cubicBezTo>
                  <a:cubicBezTo>
                    <a:pt x="0" y="10"/>
                    <a:pt x="0" y="10"/>
                    <a:pt x="0" y="10"/>
                  </a:cubicBezTo>
                  <a:cubicBezTo>
                    <a:pt x="0" y="203"/>
                    <a:pt x="0" y="203"/>
                    <a:pt x="0" y="203"/>
                  </a:cubicBezTo>
                  <a:cubicBezTo>
                    <a:pt x="0" y="232"/>
                    <a:pt x="24" y="256"/>
                    <a:pt x="53" y="256"/>
                  </a:cubicBezTo>
                  <a:cubicBezTo>
                    <a:pt x="75" y="256"/>
                    <a:pt x="75" y="256"/>
                    <a:pt x="75" y="256"/>
                  </a:cubicBezTo>
                  <a:cubicBezTo>
                    <a:pt x="85" y="256"/>
                    <a:pt x="85" y="256"/>
                    <a:pt x="85" y="256"/>
                  </a:cubicBezTo>
                  <a:cubicBezTo>
                    <a:pt x="85" y="246"/>
                    <a:pt x="85" y="246"/>
                    <a:pt x="85" y="246"/>
                  </a:cubicBezTo>
                  <a:cubicBezTo>
                    <a:pt x="85" y="203"/>
                    <a:pt x="85" y="203"/>
                    <a:pt x="85" y="203"/>
                  </a:cubicBezTo>
                  <a:cubicBezTo>
                    <a:pt x="75" y="214"/>
                    <a:pt x="75" y="214"/>
                    <a:pt x="75" y="214"/>
                  </a:cubicBezTo>
                  <a:cubicBezTo>
                    <a:pt x="373" y="214"/>
                    <a:pt x="373" y="214"/>
                    <a:pt x="373" y="214"/>
                  </a:cubicBezTo>
                  <a:cubicBezTo>
                    <a:pt x="363" y="203"/>
                    <a:pt x="363" y="203"/>
                    <a:pt x="363" y="203"/>
                  </a:cubicBezTo>
                  <a:cubicBezTo>
                    <a:pt x="363" y="246"/>
                    <a:pt x="363" y="246"/>
                    <a:pt x="363" y="246"/>
                  </a:cubicBezTo>
                  <a:cubicBezTo>
                    <a:pt x="363" y="256"/>
                    <a:pt x="363" y="256"/>
                    <a:pt x="363" y="256"/>
                  </a:cubicBezTo>
                  <a:cubicBezTo>
                    <a:pt x="373" y="256"/>
                    <a:pt x="373" y="256"/>
                    <a:pt x="373" y="256"/>
                  </a:cubicBezTo>
                  <a:cubicBezTo>
                    <a:pt x="437" y="256"/>
                    <a:pt x="437" y="256"/>
                    <a:pt x="437" y="256"/>
                  </a:cubicBezTo>
                  <a:cubicBezTo>
                    <a:pt x="448" y="256"/>
                    <a:pt x="448" y="256"/>
                    <a:pt x="448" y="256"/>
                  </a:cubicBezTo>
                  <a:cubicBezTo>
                    <a:pt x="448" y="246"/>
                    <a:pt x="448" y="246"/>
                    <a:pt x="448" y="246"/>
                  </a:cubicBezTo>
                  <a:cubicBezTo>
                    <a:pt x="448" y="53"/>
                    <a:pt x="448" y="53"/>
                    <a:pt x="448" y="53"/>
                  </a:cubicBezTo>
                  <a:cubicBezTo>
                    <a:pt x="448" y="24"/>
                    <a:pt x="424" y="0"/>
                    <a:pt x="395" y="0"/>
                  </a:cubicBezTo>
                  <a:cubicBezTo>
                    <a:pt x="11" y="0"/>
                    <a:pt x="11"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6"/>
            <p:cNvSpPr/>
            <p:nvPr/>
          </p:nvSpPr>
          <p:spPr bwMode="auto">
            <a:xfrm>
              <a:off x="2197101" y="2595563"/>
              <a:ext cx="503238" cy="234950"/>
            </a:xfrm>
            <a:custGeom>
              <a:avLst/>
              <a:gdLst>
                <a:gd name="T0" fmla="*/ 235 w 256"/>
                <a:gd name="T1" fmla="*/ 108 h 119"/>
                <a:gd name="T2" fmla="*/ 245 w 256"/>
                <a:gd name="T3" fmla="*/ 97 h 119"/>
                <a:gd name="T4" fmla="*/ 11 w 256"/>
                <a:gd name="T5" fmla="*/ 97 h 119"/>
                <a:gd name="T6" fmla="*/ 21 w 256"/>
                <a:gd name="T7" fmla="*/ 108 h 119"/>
                <a:gd name="T8" fmla="*/ 21 w 256"/>
                <a:gd name="T9" fmla="*/ 10 h 119"/>
                <a:gd name="T10" fmla="*/ 11 w 256"/>
                <a:gd name="T11" fmla="*/ 0 h 119"/>
                <a:gd name="T12" fmla="*/ 0 w 256"/>
                <a:gd name="T13" fmla="*/ 10 h 119"/>
                <a:gd name="T14" fmla="*/ 0 w 256"/>
                <a:gd name="T15" fmla="*/ 108 h 119"/>
                <a:gd name="T16" fmla="*/ 11 w 256"/>
                <a:gd name="T17" fmla="*/ 119 h 119"/>
                <a:gd name="T18" fmla="*/ 245 w 256"/>
                <a:gd name="T19" fmla="*/ 119 h 119"/>
                <a:gd name="T20" fmla="*/ 256 w 256"/>
                <a:gd name="T21" fmla="*/ 108 h 119"/>
                <a:gd name="T22" fmla="*/ 256 w 256"/>
                <a:gd name="T23" fmla="*/ 10 h 119"/>
                <a:gd name="T24" fmla="*/ 245 w 256"/>
                <a:gd name="T25" fmla="*/ 0 h 119"/>
                <a:gd name="T26" fmla="*/ 235 w 256"/>
                <a:gd name="T27" fmla="*/ 10 h 119"/>
                <a:gd name="T28" fmla="*/ 235 w 256"/>
                <a:gd name="T29" fmla="*/ 10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6" h="119">
                  <a:moveTo>
                    <a:pt x="235" y="108"/>
                  </a:moveTo>
                  <a:cubicBezTo>
                    <a:pt x="245" y="97"/>
                    <a:pt x="245" y="97"/>
                    <a:pt x="245" y="97"/>
                  </a:cubicBezTo>
                  <a:cubicBezTo>
                    <a:pt x="11" y="97"/>
                    <a:pt x="11" y="97"/>
                    <a:pt x="11" y="97"/>
                  </a:cubicBezTo>
                  <a:cubicBezTo>
                    <a:pt x="21" y="108"/>
                    <a:pt x="21" y="108"/>
                    <a:pt x="21" y="108"/>
                  </a:cubicBezTo>
                  <a:cubicBezTo>
                    <a:pt x="21" y="10"/>
                    <a:pt x="21" y="10"/>
                    <a:pt x="21" y="10"/>
                  </a:cubicBezTo>
                  <a:cubicBezTo>
                    <a:pt x="21" y="4"/>
                    <a:pt x="17" y="0"/>
                    <a:pt x="11" y="0"/>
                  </a:cubicBezTo>
                  <a:cubicBezTo>
                    <a:pt x="5" y="0"/>
                    <a:pt x="0" y="4"/>
                    <a:pt x="0" y="10"/>
                  </a:cubicBezTo>
                  <a:cubicBezTo>
                    <a:pt x="0" y="108"/>
                    <a:pt x="0" y="108"/>
                    <a:pt x="0" y="108"/>
                  </a:cubicBezTo>
                  <a:cubicBezTo>
                    <a:pt x="0" y="114"/>
                    <a:pt x="5" y="119"/>
                    <a:pt x="11" y="119"/>
                  </a:cubicBezTo>
                  <a:cubicBezTo>
                    <a:pt x="245" y="119"/>
                    <a:pt x="245" y="119"/>
                    <a:pt x="245" y="119"/>
                  </a:cubicBezTo>
                  <a:cubicBezTo>
                    <a:pt x="251" y="119"/>
                    <a:pt x="256" y="114"/>
                    <a:pt x="256" y="108"/>
                  </a:cubicBezTo>
                  <a:cubicBezTo>
                    <a:pt x="256" y="10"/>
                    <a:pt x="256" y="10"/>
                    <a:pt x="256" y="10"/>
                  </a:cubicBezTo>
                  <a:cubicBezTo>
                    <a:pt x="256" y="4"/>
                    <a:pt x="251" y="0"/>
                    <a:pt x="245" y="0"/>
                  </a:cubicBezTo>
                  <a:cubicBezTo>
                    <a:pt x="239" y="0"/>
                    <a:pt x="235" y="4"/>
                    <a:pt x="235" y="10"/>
                  </a:cubicBezTo>
                  <a:lnTo>
                    <a:pt x="235" y="10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7"/>
            <p:cNvSpPr/>
            <p:nvPr/>
          </p:nvSpPr>
          <p:spPr bwMode="auto">
            <a:xfrm>
              <a:off x="2187576" y="2281238"/>
              <a:ext cx="271463" cy="44450"/>
            </a:xfrm>
            <a:custGeom>
              <a:avLst/>
              <a:gdLst>
                <a:gd name="T0" fmla="*/ 0 w 171"/>
                <a:gd name="T1" fmla="*/ 28 h 28"/>
                <a:gd name="T2" fmla="*/ 171 w 171"/>
                <a:gd name="T3" fmla="*/ 28 h 28"/>
                <a:gd name="T4" fmla="*/ 171 w 171"/>
                <a:gd name="T5" fmla="*/ 0 h 28"/>
                <a:gd name="T6" fmla="*/ 0 w 171"/>
                <a:gd name="T7" fmla="*/ 0 h 28"/>
                <a:gd name="T8" fmla="*/ 0 w 171"/>
                <a:gd name="T9" fmla="*/ 28 h 28"/>
                <a:gd name="T10" fmla="*/ 0 w 171"/>
                <a:gd name="T11" fmla="*/ 28 h 28"/>
              </a:gdLst>
              <a:ahLst/>
              <a:cxnLst>
                <a:cxn ang="0">
                  <a:pos x="T0" y="T1"/>
                </a:cxn>
                <a:cxn ang="0">
                  <a:pos x="T2" y="T3"/>
                </a:cxn>
                <a:cxn ang="0">
                  <a:pos x="T4" y="T5"/>
                </a:cxn>
                <a:cxn ang="0">
                  <a:pos x="T6" y="T7"/>
                </a:cxn>
                <a:cxn ang="0">
                  <a:pos x="T8" y="T9"/>
                </a:cxn>
                <a:cxn ang="0">
                  <a:pos x="T10" y="T11"/>
                </a:cxn>
              </a:cxnLst>
              <a:rect l="0" t="0" r="r" b="b"/>
              <a:pathLst>
                <a:path w="171" h="28">
                  <a:moveTo>
                    <a:pt x="0" y="28"/>
                  </a:moveTo>
                  <a:lnTo>
                    <a:pt x="171" y="28"/>
                  </a:lnTo>
                  <a:lnTo>
                    <a:pt x="171" y="0"/>
                  </a:lnTo>
                  <a:lnTo>
                    <a:pt x="0" y="0"/>
                  </a:lnTo>
                  <a:lnTo>
                    <a:pt x="0" y="28"/>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2155826" y="1966913"/>
              <a:ext cx="585788" cy="188913"/>
            </a:xfrm>
            <a:custGeom>
              <a:avLst/>
              <a:gdLst>
                <a:gd name="T0" fmla="*/ 26 w 369"/>
                <a:gd name="T1" fmla="*/ 119 h 119"/>
                <a:gd name="T2" fmla="*/ 26 w 369"/>
                <a:gd name="T3" fmla="*/ 14 h 119"/>
                <a:gd name="T4" fmla="*/ 12 w 369"/>
                <a:gd name="T5" fmla="*/ 26 h 119"/>
                <a:gd name="T6" fmla="*/ 357 w 369"/>
                <a:gd name="T7" fmla="*/ 26 h 119"/>
                <a:gd name="T8" fmla="*/ 343 w 369"/>
                <a:gd name="T9" fmla="*/ 14 h 119"/>
                <a:gd name="T10" fmla="*/ 343 w 369"/>
                <a:gd name="T11" fmla="*/ 119 h 119"/>
                <a:gd name="T12" fmla="*/ 369 w 369"/>
                <a:gd name="T13" fmla="*/ 119 h 119"/>
                <a:gd name="T14" fmla="*/ 369 w 369"/>
                <a:gd name="T15" fmla="*/ 14 h 119"/>
                <a:gd name="T16" fmla="*/ 369 w 369"/>
                <a:gd name="T17" fmla="*/ 0 h 119"/>
                <a:gd name="T18" fmla="*/ 357 w 369"/>
                <a:gd name="T19" fmla="*/ 0 h 119"/>
                <a:gd name="T20" fmla="*/ 12 w 369"/>
                <a:gd name="T21" fmla="*/ 0 h 119"/>
                <a:gd name="T22" fmla="*/ 0 w 369"/>
                <a:gd name="T23" fmla="*/ 0 h 119"/>
                <a:gd name="T24" fmla="*/ 0 w 369"/>
                <a:gd name="T25" fmla="*/ 14 h 119"/>
                <a:gd name="T26" fmla="*/ 0 w 369"/>
                <a:gd name="T27" fmla="*/ 119 h 119"/>
                <a:gd name="T28" fmla="*/ 26 w 369"/>
                <a:gd name="T29" fmla="*/ 119 h 119"/>
                <a:gd name="T30" fmla="*/ 26 w 369"/>
                <a:gd name="T31"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119">
                  <a:moveTo>
                    <a:pt x="26" y="119"/>
                  </a:moveTo>
                  <a:lnTo>
                    <a:pt x="26" y="14"/>
                  </a:lnTo>
                  <a:lnTo>
                    <a:pt x="12" y="26"/>
                  </a:lnTo>
                  <a:lnTo>
                    <a:pt x="357" y="26"/>
                  </a:lnTo>
                  <a:lnTo>
                    <a:pt x="343" y="14"/>
                  </a:lnTo>
                  <a:lnTo>
                    <a:pt x="343" y="119"/>
                  </a:lnTo>
                  <a:lnTo>
                    <a:pt x="369" y="119"/>
                  </a:lnTo>
                  <a:lnTo>
                    <a:pt x="369" y="14"/>
                  </a:lnTo>
                  <a:lnTo>
                    <a:pt x="369" y="0"/>
                  </a:lnTo>
                  <a:lnTo>
                    <a:pt x="357" y="0"/>
                  </a:lnTo>
                  <a:lnTo>
                    <a:pt x="12" y="0"/>
                  </a:lnTo>
                  <a:lnTo>
                    <a:pt x="0" y="0"/>
                  </a:lnTo>
                  <a:lnTo>
                    <a:pt x="0" y="14"/>
                  </a:lnTo>
                  <a:lnTo>
                    <a:pt x="0" y="119"/>
                  </a:lnTo>
                  <a:lnTo>
                    <a:pt x="26" y="119"/>
                  </a:lnTo>
                  <a:lnTo>
                    <a:pt x="26" y="1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Freeform 1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bwMode="auto">
          <a:xfrm>
            <a:off x="5616540" y="3288921"/>
            <a:ext cx="908940" cy="795902"/>
          </a:xfrm>
          <a:custGeom>
            <a:avLst/>
            <a:gdLst>
              <a:gd name="T0" fmla="*/ 202 w 436"/>
              <a:gd name="T1" fmla="*/ 217 h 381"/>
              <a:gd name="T2" fmla="*/ 187 w 436"/>
              <a:gd name="T3" fmla="*/ 219 h 381"/>
              <a:gd name="T4" fmla="*/ 284 w 436"/>
              <a:gd name="T5" fmla="*/ 281 h 381"/>
              <a:gd name="T6" fmla="*/ 291 w 436"/>
              <a:gd name="T7" fmla="*/ 285 h 381"/>
              <a:gd name="T8" fmla="*/ 298 w 436"/>
              <a:gd name="T9" fmla="*/ 280 h 381"/>
              <a:gd name="T10" fmla="*/ 431 w 436"/>
              <a:gd name="T11" fmla="*/ 182 h 381"/>
              <a:gd name="T12" fmla="*/ 436 w 436"/>
              <a:gd name="T13" fmla="*/ 178 h 381"/>
              <a:gd name="T14" fmla="*/ 436 w 436"/>
              <a:gd name="T15" fmla="*/ 172 h 381"/>
              <a:gd name="T16" fmla="*/ 436 w 436"/>
              <a:gd name="T17" fmla="*/ 61 h 381"/>
              <a:gd name="T18" fmla="*/ 375 w 436"/>
              <a:gd name="T19" fmla="*/ 0 h 381"/>
              <a:gd name="T20" fmla="*/ 12 w 436"/>
              <a:gd name="T21" fmla="*/ 0 h 381"/>
              <a:gd name="T22" fmla="*/ 0 w 436"/>
              <a:gd name="T23" fmla="*/ 0 h 381"/>
              <a:gd name="T24" fmla="*/ 0 w 436"/>
              <a:gd name="T25" fmla="*/ 12 h 381"/>
              <a:gd name="T26" fmla="*/ 0 w 436"/>
              <a:gd name="T27" fmla="*/ 319 h 381"/>
              <a:gd name="T28" fmla="*/ 61 w 436"/>
              <a:gd name="T29" fmla="*/ 381 h 381"/>
              <a:gd name="T30" fmla="*/ 424 w 436"/>
              <a:gd name="T31" fmla="*/ 381 h 381"/>
              <a:gd name="T32" fmla="*/ 436 w 436"/>
              <a:gd name="T33" fmla="*/ 381 h 381"/>
              <a:gd name="T34" fmla="*/ 436 w 436"/>
              <a:gd name="T35" fmla="*/ 369 h 381"/>
              <a:gd name="T36" fmla="*/ 436 w 436"/>
              <a:gd name="T37" fmla="*/ 258 h 381"/>
              <a:gd name="T38" fmla="*/ 424 w 436"/>
              <a:gd name="T39" fmla="*/ 246 h 381"/>
              <a:gd name="T40" fmla="*/ 412 w 436"/>
              <a:gd name="T41" fmla="*/ 258 h 381"/>
              <a:gd name="T42" fmla="*/ 412 w 436"/>
              <a:gd name="T43" fmla="*/ 369 h 381"/>
              <a:gd name="T44" fmla="*/ 424 w 436"/>
              <a:gd name="T45" fmla="*/ 356 h 381"/>
              <a:gd name="T46" fmla="*/ 61 w 436"/>
              <a:gd name="T47" fmla="*/ 356 h 381"/>
              <a:gd name="T48" fmla="*/ 24 w 436"/>
              <a:gd name="T49" fmla="*/ 319 h 381"/>
              <a:gd name="T50" fmla="*/ 24 w 436"/>
              <a:gd name="T51" fmla="*/ 12 h 381"/>
              <a:gd name="T52" fmla="*/ 12 w 436"/>
              <a:gd name="T53" fmla="*/ 24 h 381"/>
              <a:gd name="T54" fmla="*/ 375 w 436"/>
              <a:gd name="T55" fmla="*/ 24 h 381"/>
              <a:gd name="T56" fmla="*/ 412 w 436"/>
              <a:gd name="T57" fmla="*/ 61 h 381"/>
              <a:gd name="T58" fmla="*/ 412 w 436"/>
              <a:gd name="T59" fmla="*/ 172 h 381"/>
              <a:gd name="T60" fmla="*/ 417 w 436"/>
              <a:gd name="T61" fmla="*/ 162 h 381"/>
              <a:gd name="T62" fmla="*/ 284 w 436"/>
              <a:gd name="T63" fmla="*/ 260 h 381"/>
              <a:gd name="T64" fmla="*/ 297 w 436"/>
              <a:gd name="T65" fmla="*/ 260 h 381"/>
              <a:gd name="T66" fmla="*/ 200 w 436"/>
              <a:gd name="T67" fmla="*/ 198 h 381"/>
              <a:gd name="T68" fmla="*/ 192 w 436"/>
              <a:gd name="T69" fmla="*/ 193 h 381"/>
              <a:gd name="T70" fmla="*/ 185 w 436"/>
              <a:gd name="T71" fmla="*/ 200 h 381"/>
              <a:gd name="T72" fmla="*/ 88 w 436"/>
              <a:gd name="T73" fmla="*/ 298 h 381"/>
              <a:gd name="T74" fmla="*/ 88 w 436"/>
              <a:gd name="T75" fmla="*/ 316 h 381"/>
              <a:gd name="T76" fmla="*/ 105 w 436"/>
              <a:gd name="T77" fmla="*/ 316 h 381"/>
              <a:gd name="T78" fmla="*/ 202 w 436"/>
              <a:gd name="T79" fmla="*/ 217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6" h="381">
                <a:moveTo>
                  <a:pt x="202" y="217"/>
                </a:moveTo>
                <a:cubicBezTo>
                  <a:pt x="187" y="219"/>
                  <a:pt x="187" y="219"/>
                  <a:pt x="187" y="219"/>
                </a:cubicBezTo>
                <a:cubicBezTo>
                  <a:pt x="284" y="281"/>
                  <a:pt x="284" y="281"/>
                  <a:pt x="284" y="281"/>
                </a:cubicBezTo>
                <a:cubicBezTo>
                  <a:pt x="291" y="285"/>
                  <a:pt x="291" y="285"/>
                  <a:pt x="291" y="285"/>
                </a:cubicBezTo>
                <a:cubicBezTo>
                  <a:pt x="298" y="280"/>
                  <a:pt x="298" y="280"/>
                  <a:pt x="298" y="280"/>
                </a:cubicBezTo>
                <a:cubicBezTo>
                  <a:pt x="431" y="182"/>
                  <a:pt x="431" y="182"/>
                  <a:pt x="431" y="182"/>
                </a:cubicBezTo>
                <a:cubicBezTo>
                  <a:pt x="436" y="178"/>
                  <a:pt x="436" y="178"/>
                  <a:pt x="436" y="178"/>
                </a:cubicBezTo>
                <a:cubicBezTo>
                  <a:pt x="436" y="172"/>
                  <a:pt x="436" y="172"/>
                  <a:pt x="436" y="172"/>
                </a:cubicBezTo>
                <a:cubicBezTo>
                  <a:pt x="436" y="61"/>
                  <a:pt x="436" y="61"/>
                  <a:pt x="436" y="61"/>
                </a:cubicBezTo>
                <a:cubicBezTo>
                  <a:pt x="436" y="27"/>
                  <a:pt x="409" y="0"/>
                  <a:pt x="375" y="0"/>
                </a:cubicBezTo>
                <a:cubicBezTo>
                  <a:pt x="12" y="0"/>
                  <a:pt x="12" y="0"/>
                  <a:pt x="12" y="0"/>
                </a:cubicBezTo>
                <a:cubicBezTo>
                  <a:pt x="0" y="0"/>
                  <a:pt x="0" y="0"/>
                  <a:pt x="0" y="0"/>
                </a:cubicBezTo>
                <a:cubicBezTo>
                  <a:pt x="0" y="12"/>
                  <a:pt x="0" y="12"/>
                  <a:pt x="0" y="12"/>
                </a:cubicBezTo>
                <a:cubicBezTo>
                  <a:pt x="0" y="319"/>
                  <a:pt x="0" y="319"/>
                  <a:pt x="0" y="319"/>
                </a:cubicBezTo>
                <a:cubicBezTo>
                  <a:pt x="0" y="353"/>
                  <a:pt x="27" y="381"/>
                  <a:pt x="61" y="381"/>
                </a:cubicBezTo>
                <a:cubicBezTo>
                  <a:pt x="424" y="381"/>
                  <a:pt x="424" y="381"/>
                  <a:pt x="424" y="381"/>
                </a:cubicBezTo>
                <a:cubicBezTo>
                  <a:pt x="436" y="381"/>
                  <a:pt x="436" y="381"/>
                  <a:pt x="436" y="381"/>
                </a:cubicBezTo>
                <a:cubicBezTo>
                  <a:pt x="436" y="369"/>
                  <a:pt x="436" y="369"/>
                  <a:pt x="436" y="369"/>
                </a:cubicBezTo>
                <a:cubicBezTo>
                  <a:pt x="436" y="258"/>
                  <a:pt x="436" y="258"/>
                  <a:pt x="436" y="258"/>
                </a:cubicBezTo>
                <a:cubicBezTo>
                  <a:pt x="436" y="251"/>
                  <a:pt x="431" y="246"/>
                  <a:pt x="424" y="246"/>
                </a:cubicBezTo>
                <a:cubicBezTo>
                  <a:pt x="417" y="246"/>
                  <a:pt x="412" y="251"/>
                  <a:pt x="412" y="258"/>
                </a:cubicBezTo>
                <a:cubicBezTo>
                  <a:pt x="412" y="369"/>
                  <a:pt x="412" y="369"/>
                  <a:pt x="412" y="369"/>
                </a:cubicBezTo>
                <a:cubicBezTo>
                  <a:pt x="424" y="356"/>
                  <a:pt x="424" y="356"/>
                  <a:pt x="424" y="356"/>
                </a:cubicBezTo>
                <a:cubicBezTo>
                  <a:pt x="61" y="356"/>
                  <a:pt x="61" y="356"/>
                  <a:pt x="61" y="356"/>
                </a:cubicBezTo>
                <a:cubicBezTo>
                  <a:pt x="40" y="356"/>
                  <a:pt x="24" y="340"/>
                  <a:pt x="24" y="319"/>
                </a:cubicBezTo>
                <a:cubicBezTo>
                  <a:pt x="24" y="12"/>
                  <a:pt x="24" y="12"/>
                  <a:pt x="24" y="12"/>
                </a:cubicBezTo>
                <a:cubicBezTo>
                  <a:pt x="12" y="24"/>
                  <a:pt x="12" y="24"/>
                  <a:pt x="12" y="24"/>
                </a:cubicBezTo>
                <a:cubicBezTo>
                  <a:pt x="375" y="24"/>
                  <a:pt x="375" y="24"/>
                  <a:pt x="375" y="24"/>
                </a:cubicBezTo>
                <a:cubicBezTo>
                  <a:pt x="395" y="24"/>
                  <a:pt x="412" y="41"/>
                  <a:pt x="412" y="61"/>
                </a:cubicBezTo>
                <a:cubicBezTo>
                  <a:pt x="412" y="172"/>
                  <a:pt x="412" y="172"/>
                  <a:pt x="412" y="172"/>
                </a:cubicBezTo>
                <a:cubicBezTo>
                  <a:pt x="417" y="162"/>
                  <a:pt x="417" y="162"/>
                  <a:pt x="417" y="162"/>
                </a:cubicBezTo>
                <a:cubicBezTo>
                  <a:pt x="284" y="260"/>
                  <a:pt x="284" y="260"/>
                  <a:pt x="284" y="260"/>
                </a:cubicBezTo>
                <a:cubicBezTo>
                  <a:pt x="297" y="260"/>
                  <a:pt x="297" y="260"/>
                  <a:pt x="297" y="260"/>
                </a:cubicBezTo>
                <a:cubicBezTo>
                  <a:pt x="200" y="198"/>
                  <a:pt x="200" y="198"/>
                  <a:pt x="200" y="198"/>
                </a:cubicBezTo>
                <a:cubicBezTo>
                  <a:pt x="192" y="193"/>
                  <a:pt x="192" y="193"/>
                  <a:pt x="192" y="193"/>
                </a:cubicBezTo>
                <a:cubicBezTo>
                  <a:pt x="185" y="200"/>
                  <a:pt x="185" y="200"/>
                  <a:pt x="185" y="200"/>
                </a:cubicBezTo>
                <a:cubicBezTo>
                  <a:pt x="88" y="298"/>
                  <a:pt x="88" y="298"/>
                  <a:pt x="88" y="298"/>
                </a:cubicBezTo>
                <a:cubicBezTo>
                  <a:pt x="84" y="303"/>
                  <a:pt x="84" y="311"/>
                  <a:pt x="88" y="316"/>
                </a:cubicBezTo>
                <a:cubicBezTo>
                  <a:pt x="93" y="321"/>
                  <a:pt x="101" y="321"/>
                  <a:pt x="105" y="316"/>
                </a:cubicBezTo>
                <a:lnTo>
                  <a:pt x="202" y="217"/>
                </a:lnTo>
                <a:close/>
              </a:path>
            </a:pathLst>
          </a:custGeom>
          <a:solidFill>
            <a:srgbClr val="807D7D"/>
          </a:solidFill>
          <a:ln>
            <a:noFill/>
          </a:ln>
        </p:spPr>
        <p:txBody>
          <a:bodyPr vert="horz" wrap="square" lIns="91440" tIns="45720" rIns="91440" bIns="45720" numCol="1" anchor="t" anchorCtr="0" compatLnSpc="1"/>
          <a:lstStyle/>
          <a:p>
            <a:endParaRPr lang="zh-CN" altLang="en-US"/>
          </a:p>
        </p:txBody>
      </p:sp>
      <p:sp>
        <p:nvSpPr>
          <p:cNvPr id="32" name="Freeform 1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a:spLocks noEditPoints="1"/>
          </p:cNvSpPr>
          <p:nvPr/>
        </p:nvSpPr>
        <p:spPr bwMode="auto">
          <a:xfrm>
            <a:off x="9673398" y="3302785"/>
            <a:ext cx="812928" cy="807004"/>
          </a:xfrm>
          <a:custGeom>
            <a:avLst/>
            <a:gdLst>
              <a:gd name="T0" fmla="*/ 256 w 270"/>
              <a:gd name="T1" fmla="*/ 0 h 268"/>
              <a:gd name="T2" fmla="*/ 155 w 270"/>
              <a:gd name="T3" fmla="*/ 5 h 268"/>
              <a:gd name="T4" fmla="*/ 155 w 270"/>
              <a:gd name="T5" fmla="*/ 5 h 268"/>
              <a:gd name="T6" fmla="*/ 155 w 270"/>
              <a:gd name="T7" fmla="*/ 5 h 268"/>
              <a:gd name="T8" fmla="*/ 154 w 270"/>
              <a:gd name="T9" fmla="*/ 5 h 268"/>
              <a:gd name="T10" fmla="*/ 148 w 270"/>
              <a:gd name="T11" fmla="*/ 8 h 268"/>
              <a:gd name="T12" fmla="*/ 148 w 270"/>
              <a:gd name="T13" fmla="*/ 8 h 268"/>
              <a:gd name="T14" fmla="*/ 147 w 270"/>
              <a:gd name="T15" fmla="*/ 9 h 268"/>
              <a:gd name="T16" fmla="*/ 5 w 270"/>
              <a:gd name="T17" fmla="*/ 151 h 268"/>
              <a:gd name="T18" fmla="*/ 5 w 270"/>
              <a:gd name="T19" fmla="*/ 167 h 268"/>
              <a:gd name="T20" fmla="*/ 103 w 270"/>
              <a:gd name="T21" fmla="*/ 265 h 268"/>
              <a:gd name="T22" fmla="*/ 111 w 270"/>
              <a:gd name="T23" fmla="*/ 268 h 268"/>
              <a:gd name="T24" fmla="*/ 118 w 270"/>
              <a:gd name="T25" fmla="*/ 265 h 268"/>
              <a:gd name="T26" fmla="*/ 260 w 270"/>
              <a:gd name="T27" fmla="*/ 123 h 268"/>
              <a:gd name="T28" fmla="*/ 261 w 270"/>
              <a:gd name="T29" fmla="*/ 122 h 268"/>
              <a:gd name="T30" fmla="*/ 261 w 270"/>
              <a:gd name="T31" fmla="*/ 122 h 268"/>
              <a:gd name="T32" fmla="*/ 264 w 270"/>
              <a:gd name="T33" fmla="*/ 115 h 268"/>
              <a:gd name="T34" fmla="*/ 270 w 270"/>
              <a:gd name="T35" fmla="*/ 13 h 268"/>
              <a:gd name="T36" fmla="*/ 266 w 270"/>
              <a:gd name="T37" fmla="*/ 4 h 268"/>
              <a:gd name="T38" fmla="*/ 257 w 270"/>
              <a:gd name="T39" fmla="*/ 0 h 268"/>
              <a:gd name="T40" fmla="*/ 256 w 270"/>
              <a:gd name="T41" fmla="*/ 0 h 268"/>
              <a:gd name="T42" fmla="*/ 111 w 270"/>
              <a:gd name="T43" fmla="*/ 247 h 268"/>
              <a:gd name="T44" fmla="*/ 22 w 270"/>
              <a:gd name="T45" fmla="*/ 159 h 268"/>
              <a:gd name="T46" fmla="*/ 157 w 270"/>
              <a:gd name="T47" fmla="*/ 24 h 268"/>
              <a:gd name="T48" fmla="*/ 249 w 270"/>
              <a:gd name="T49" fmla="*/ 19 h 268"/>
              <a:gd name="T50" fmla="*/ 251 w 270"/>
              <a:gd name="T51" fmla="*/ 19 h 268"/>
              <a:gd name="T52" fmla="*/ 245 w 270"/>
              <a:gd name="T53" fmla="*/ 113 h 268"/>
              <a:gd name="T54" fmla="*/ 244 w 270"/>
              <a:gd name="T55" fmla="*/ 114 h 268"/>
              <a:gd name="T56" fmla="*/ 244 w 270"/>
              <a:gd name="T57" fmla="*/ 114 h 268"/>
              <a:gd name="T58" fmla="*/ 111 w 270"/>
              <a:gd name="T59" fmla="*/ 247 h 268"/>
              <a:gd name="T60" fmla="*/ 190 w 270"/>
              <a:gd name="T61" fmla="*/ 70 h 268"/>
              <a:gd name="T62" fmla="*/ 197 w 270"/>
              <a:gd name="T63" fmla="*/ 73 h 268"/>
              <a:gd name="T64" fmla="*/ 197 w 270"/>
              <a:gd name="T65" fmla="*/ 87 h 268"/>
              <a:gd name="T66" fmla="*/ 190 w 270"/>
              <a:gd name="T67" fmla="*/ 90 h 268"/>
              <a:gd name="T68" fmla="*/ 183 w 270"/>
              <a:gd name="T69" fmla="*/ 87 h 268"/>
              <a:gd name="T70" fmla="*/ 183 w 270"/>
              <a:gd name="T71" fmla="*/ 73 h 268"/>
              <a:gd name="T72" fmla="*/ 190 w 270"/>
              <a:gd name="T73" fmla="*/ 70 h 268"/>
              <a:gd name="T74" fmla="*/ 190 w 270"/>
              <a:gd name="T75" fmla="*/ 53 h 268"/>
              <a:gd name="T76" fmla="*/ 171 w 270"/>
              <a:gd name="T77" fmla="*/ 61 h 268"/>
              <a:gd name="T78" fmla="*/ 171 w 270"/>
              <a:gd name="T79" fmla="*/ 99 h 268"/>
              <a:gd name="T80" fmla="*/ 190 w 270"/>
              <a:gd name="T81" fmla="*/ 107 h 268"/>
              <a:gd name="T82" fmla="*/ 209 w 270"/>
              <a:gd name="T83" fmla="*/ 99 h 268"/>
              <a:gd name="T84" fmla="*/ 209 w 270"/>
              <a:gd name="T85" fmla="*/ 61 h 268"/>
              <a:gd name="T86" fmla="*/ 190 w 270"/>
              <a:gd name="T87" fmla="*/ 5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 h="268">
                <a:moveTo>
                  <a:pt x="256" y="0"/>
                </a:moveTo>
                <a:cubicBezTo>
                  <a:pt x="246" y="0"/>
                  <a:pt x="155" y="5"/>
                  <a:pt x="155" y="5"/>
                </a:cubicBezTo>
                <a:cubicBezTo>
                  <a:pt x="155" y="5"/>
                  <a:pt x="155" y="5"/>
                  <a:pt x="155" y="5"/>
                </a:cubicBezTo>
                <a:cubicBezTo>
                  <a:pt x="155" y="5"/>
                  <a:pt x="155" y="5"/>
                  <a:pt x="155" y="5"/>
                </a:cubicBezTo>
                <a:cubicBezTo>
                  <a:pt x="154" y="5"/>
                  <a:pt x="154" y="5"/>
                  <a:pt x="154" y="5"/>
                </a:cubicBezTo>
                <a:cubicBezTo>
                  <a:pt x="152" y="6"/>
                  <a:pt x="149" y="6"/>
                  <a:pt x="148" y="8"/>
                </a:cubicBezTo>
                <a:cubicBezTo>
                  <a:pt x="148" y="8"/>
                  <a:pt x="148" y="8"/>
                  <a:pt x="148" y="8"/>
                </a:cubicBezTo>
                <a:cubicBezTo>
                  <a:pt x="148" y="8"/>
                  <a:pt x="147" y="8"/>
                  <a:pt x="147" y="9"/>
                </a:cubicBezTo>
                <a:cubicBezTo>
                  <a:pt x="5" y="151"/>
                  <a:pt x="5" y="151"/>
                  <a:pt x="5" y="151"/>
                </a:cubicBezTo>
                <a:cubicBezTo>
                  <a:pt x="0" y="155"/>
                  <a:pt x="0" y="162"/>
                  <a:pt x="5" y="167"/>
                </a:cubicBezTo>
                <a:cubicBezTo>
                  <a:pt x="103" y="265"/>
                  <a:pt x="103" y="265"/>
                  <a:pt x="103" y="265"/>
                </a:cubicBezTo>
                <a:cubicBezTo>
                  <a:pt x="105" y="267"/>
                  <a:pt x="108" y="268"/>
                  <a:pt x="111" y="268"/>
                </a:cubicBezTo>
                <a:cubicBezTo>
                  <a:pt x="113" y="268"/>
                  <a:pt x="116" y="267"/>
                  <a:pt x="118" y="265"/>
                </a:cubicBezTo>
                <a:cubicBezTo>
                  <a:pt x="260" y="123"/>
                  <a:pt x="260" y="123"/>
                  <a:pt x="260" y="123"/>
                </a:cubicBezTo>
                <a:cubicBezTo>
                  <a:pt x="260" y="123"/>
                  <a:pt x="261" y="123"/>
                  <a:pt x="261" y="122"/>
                </a:cubicBezTo>
                <a:cubicBezTo>
                  <a:pt x="261" y="122"/>
                  <a:pt x="261" y="122"/>
                  <a:pt x="261" y="122"/>
                </a:cubicBezTo>
                <a:cubicBezTo>
                  <a:pt x="261" y="122"/>
                  <a:pt x="263" y="119"/>
                  <a:pt x="264" y="115"/>
                </a:cubicBezTo>
                <a:cubicBezTo>
                  <a:pt x="264" y="111"/>
                  <a:pt x="270" y="13"/>
                  <a:pt x="270" y="13"/>
                </a:cubicBezTo>
                <a:cubicBezTo>
                  <a:pt x="270" y="13"/>
                  <a:pt x="269" y="8"/>
                  <a:pt x="266" y="4"/>
                </a:cubicBezTo>
                <a:cubicBezTo>
                  <a:pt x="264" y="2"/>
                  <a:pt x="262" y="0"/>
                  <a:pt x="257" y="0"/>
                </a:cubicBezTo>
                <a:cubicBezTo>
                  <a:pt x="257" y="0"/>
                  <a:pt x="257" y="0"/>
                  <a:pt x="256" y="0"/>
                </a:cubicBezTo>
                <a:close/>
                <a:moveTo>
                  <a:pt x="111" y="247"/>
                </a:moveTo>
                <a:cubicBezTo>
                  <a:pt x="22" y="159"/>
                  <a:pt x="22" y="159"/>
                  <a:pt x="22" y="159"/>
                </a:cubicBezTo>
                <a:cubicBezTo>
                  <a:pt x="157" y="24"/>
                  <a:pt x="157" y="24"/>
                  <a:pt x="157" y="24"/>
                </a:cubicBezTo>
                <a:cubicBezTo>
                  <a:pt x="157" y="24"/>
                  <a:pt x="235" y="19"/>
                  <a:pt x="249" y="19"/>
                </a:cubicBezTo>
                <a:cubicBezTo>
                  <a:pt x="250" y="19"/>
                  <a:pt x="251" y="19"/>
                  <a:pt x="251" y="19"/>
                </a:cubicBezTo>
                <a:cubicBezTo>
                  <a:pt x="252" y="25"/>
                  <a:pt x="245" y="113"/>
                  <a:pt x="245" y="113"/>
                </a:cubicBezTo>
                <a:cubicBezTo>
                  <a:pt x="244" y="114"/>
                  <a:pt x="244" y="114"/>
                  <a:pt x="244" y="114"/>
                </a:cubicBezTo>
                <a:cubicBezTo>
                  <a:pt x="244" y="114"/>
                  <a:pt x="244" y="114"/>
                  <a:pt x="244" y="114"/>
                </a:cubicBezTo>
                <a:cubicBezTo>
                  <a:pt x="111" y="247"/>
                  <a:pt x="111" y="247"/>
                  <a:pt x="111" y="247"/>
                </a:cubicBezTo>
                <a:close/>
                <a:moveTo>
                  <a:pt x="190" y="70"/>
                </a:moveTo>
                <a:cubicBezTo>
                  <a:pt x="192" y="70"/>
                  <a:pt x="195" y="71"/>
                  <a:pt x="197" y="73"/>
                </a:cubicBezTo>
                <a:cubicBezTo>
                  <a:pt x="201" y="77"/>
                  <a:pt x="201" y="83"/>
                  <a:pt x="197" y="87"/>
                </a:cubicBezTo>
                <a:cubicBezTo>
                  <a:pt x="195" y="89"/>
                  <a:pt x="192" y="90"/>
                  <a:pt x="190" y="90"/>
                </a:cubicBezTo>
                <a:cubicBezTo>
                  <a:pt x="187" y="90"/>
                  <a:pt x="184" y="89"/>
                  <a:pt x="183" y="87"/>
                </a:cubicBezTo>
                <a:cubicBezTo>
                  <a:pt x="179" y="83"/>
                  <a:pt x="179" y="77"/>
                  <a:pt x="183" y="73"/>
                </a:cubicBezTo>
                <a:cubicBezTo>
                  <a:pt x="184" y="71"/>
                  <a:pt x="187" y="70"/>
                  <a:pt x="190" y="70"/>
                </a:cubicBezTo>
                <a:moveTo>
                  <a:pt x="190" y="53"/>
                </a:moveTo>
                <a:cubicBezTo>
                  <a:pt x="183" y="53"/>
                  <a:pt x="176" y="56"/>
                  <a:pt x="171" y="61"/>
                </a:cubicBezTo>
                <a:cubicBezTo>
                  <a:pt x="160" y="71"/>
                  <a:pt x="160" y="89"/>
                  <a:pt x="171" y="99"/>
                </a:cubicBezTo>
                <a:cubicBezTo>
                  <a:pt x="176" y="104"/>
                  <a:pt x="183" y="107"/>
                  <a:pt x="190" y="107"/>
                </a:cubicBezTo>
                <a:cubicBezTo>
                  <a:pt x="197" y="107"/>
                  <a:pt x="204" y="104"/>
                  <a:pt x="209" y="99"/>
                </a:cubicBezTo>
                <a:cubicBezTo>
                  <a:pt x="219" y="89"/>
                  <a:pt x="219" y="71"/>
                  <a:pt x="209" y="61"/>
                </a:cubicBezTo>
                <a:cubicBezTo>
                  <a:pt x="204" y="56"/>
                  <a:pt x="197" y="53"/>
                  <a:pt x="190" y="53"/>
                </a:cubicBezTo>
                <a:close/>
              </a:path>
            </a:pathLst>
          </a:custGeom>
          <a:solidFill>
            <a:schemeClr val="tx1">
              <a:lumMod val="65000"/>
              <a:lumOff val="35000"/>
            </a:schemeClr>
          </a:solidFill>
          <a:ln>
            <a:noFill/>
          </a:ln>
        </p:spPr>
        <p:txBody>
          <a:bodyPr vert="horz" wrap="square" lIns="91440" tIns="45720" rIns="91440" bIns="45720" numCol="1" anchor="t" anchorCtr="0" compatLnSpc="1"/>
          <a:lstStyle/>
          <a:p>
            <a:endParaRPr lang="zh-CN" altLang="en-US"/>
          </a:p>
        </p:txBody>
      </p:sp>
      <p:sp>
        <p:nvSpPr>
          <p:cNvPr id="3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37" name="文本框 3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778510" y="4318005"/>
            <a:ext cx="3717290" cy="14891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3200" dirty="0">
                <a:solidFill>
                  <a:schemeClr val="bg1"/>
                </a:solidFill>
                <a:latin typeface="Open Sans" panose="020B0606030504020204" charset="0"/>
                <a:ea typeface="Source Han Sans CN Regular" panose="020B0A00000000000000" charset="-122"/>
                <a:cs typeface="Open Sans" panose="020B0606030504020204" charset="0"/>
                <a:sym typeface="+mn-ea"/>
              </a:rPr>
              <a:t>暴力解法：</a:t>
            </a:r>
            <a:endParaRPr lang="en-US" altLang="zh-CN" sz="3200" dirty="0">
              <a:solidFill>
                <a:schemeClr val="bg1"/>
              </a:solidFill>
              <a:latin typeface="Open Sans" panose="020B0606030504020204" charset="0"/>
              <a:ea typeface="Source Han Sans CN Regular" panose="020B0A00000000000000" charset="-122"/>
              <a:cs typeface="Open Sans" panose="020B0606030504020204"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sz="3200" dirty="0">
                <a:solidFill>
                  <a:schemeClr val="bg1"/>
                </a:solidFill>
                <a:latin typeface="Open Sans" panose="020B0606030504020204" charset="0"/>
                <a:ea typeface="Source Han Sans CN Regular" panose="020B0A00000000000000" charset="-122"/>
                <a:cs typeface="Open Sans" panose="020B0606030504020204" charset="0"/>
                <a:sym typeface="+mn-ea"/>
              </a:rPr>
              <a:t>三层</a:t>
            </a:r>
            <a:r>
              <a:rPr lang="en-US" altLang="zh-CN" sz="3200" dirty="0">
                <a:solidFill>
                  <a:schemeClr val="bg1"/>
                </a:solidFill>
                <a:latin typeface="Open Sans" panose="020B0606030504020204" charset="0"/>
                <a:ea typeface="Source Han Sans CN Regular" panose="020B0A00000000000000" charset="-122"/>
                <a:cs typeface="Open Sans" panose="020B0606030504020204" charset="0"/>
                <a:sym typeface="+mn-ea"/>
              </a:rPr>
              <a:t>for</a:t>
            </a:r>
            <a:r>
              <a:rPr lang="zh-CN" altLang="en-US" sz="3200" dirty="0">
                <a:solidFill>
                  <a:schemeClr val="bg1"/>
                </a:solidFill>
                <a:latin typeface="Open Sans" panose="020B0606030504020204" charset="0"/>
                <a:ea typeface="Source Han Sans CN Regular" panose="020B0A00000000000000" charset="-122"/>
                <a:cs typeface="Open Sans" panose="020B0606030504020204" charset="0"/>
                <a:sym typeface="+mn-ea"/>
              </a:rPr>
              <a:t>循环</a:t>
            </a:r>
            <a:endParaRPr lang="en-US" altLang="zh-CN" sz="3200" dirty="0">
              <a:solidFill>
                <a:schemeClr val="bg1">
                  <a:lumMod val="50000"/>
                </a:schemeClr>
              </a:solidFill>
              <a:latin typeface="Open Sans" panose="020B0606030504020204" charset="0"/>
              <a:ea typeface="Open Sans" panose="020B0606030504020204" charset="0"/>
              <a:cs typeface="Open Sans" panose="020B0606030504020204" charset="0"/>
            </a:endParaRPr>
          </a:p>
        </p:txBody>
      </p:sp>
      <p:sp>
        <p:nvSpPr>
          <p:cNvPr id="38" name="文本框 37"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4846615" y="4317889"/>
            <a:ext cx="3717290" cy="165641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3600" dirty="0">
                <a:solidFill>
                  <a:schemeClr val="tx1">
                    <a:lumMod val="65000"/>
                    <a:lumOff val="35000"/>
                  </a:schemeClr>
                </a:solidFill>
                <a:latin typeface="Source Han Sans CN Regular" panose="020B0A00000000000000" charset="-122"/>
                <a:ea typeface="Source Han Sans CN Regular" panose="020B0A00000000000000" charset="-122"/>
              </a:rPr>
              <a:t>问题</a:t>
            </a:r>
            <a:r>
              <a:rPr lang="en-US" altLang="zh-CN" sz="3600" dirty="0">
                <a:solidFill>
                  <a:schemeClr val="tx1">
                    <a:lumMod val="65000"/>
                    <a:lumOff val="35000"/>
                  </a:schemeClr>
                </a:solidFill>
                <a:latin typeface="Source Han Sans CN Regular" panose="020B0A00000000000000" charset="-122"/>
                <a:ea typeface="Source Han Sans CN Regular" panose="020B0A00000000000000" charset="-122"/>
              </a:rPr>
              <a:t>1:</a:t>
            </a:r>
            <a:br>
              <a:rPr lang="en-US" altLang="zh-CN" sz="3600" dirty="0">
                <a:solidFill>
                  <a:schemeClr val="tx1">
                    <a:lumMod val="65000"/>
                    <a:lumOff val="35000"/>
                  </a:schemeClr>
                </a:solidFill>
                <a:latin typeface="Source Han Sans CN Regular" panose="020B0A00000000000000" charset="-122"/>
                <a:ea typeface="Source Han Sans CN Regular" panose="020B0A00000000000000" charset="-122"/>
              </a:rPr>
            </a:br>
            <a:r>
              <a:rPr lang="zh-CN" altLang="en-US" sz="3600" dirty="0">
                <a:solidFill>
                  <a:schemeClr val="tx1">
                    <a:lumMod val="65000"/>
                    <a:lumOff val="35000"/>
                  </a:schemeClr>
                </a:solidFill>
                <a:latin typeface="Source Han Sans CN Regular" panose="020B0A00000000000000" charset="-122"/>
                <a:ea typeface="Source Han Sans CN Regular" panose="020B0A00000000000000" charset="-122"/>
              </a:rPr>
              <a:t>遍历数组</a:t>
            </a:r>
            <a:endParaRPr lang="zh-CN" altLang="en-US" sz="36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endParaRPr>
          </a:p>
        </p:txBody>
      </p:sp>
      <p:sp>
        <p:nvSpPr>
          <p:cNvPr id="39" name="文本框 3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8398510" y="4378960"/>
            <a:ext cx="3717290" cy="14891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3200"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t>问题</a:t>
            </a:r>
            <a:r>
              <a:rPr lang="en-US" altLang="zh-CN" sz="3200"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t>2:</a:t>
            </a:r>
            <a:br>
              <a:rPr lang="en-US" altLang="zh-CN" sz="3200"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br>
            <a:r>
              <a:rPr lang="zh-CN" altLang="en-US" sz="3200"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t>找重复的一个数字</a:t>
            </a:r>
            <a:endParaRPr lang="en-US" altLang="zh-CN" sz="3200" dirty="0">
              <a:solidFill>
                <a:schemeClr val="bg1">
                  <a:lumMod val="50000"/>
                </a:schemeClr>
              </a:solidFill>
              <a:latin typeface="Open Sans" panose="020B0606030504020204" charset="0"/>
              <a:ea typeface="Open Sans" panose="020B0606030504020204" charset="0"/>
              <a:cs typeface="Open Sans" panose="020B0606030504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图片 63" descr="/Users/caizheng/Desktop/蓝色2/20190331-上大校园-350.jpg20190331-上大校园-350"/>
          <p:cNvPicPr>
            <a:picLocks noChangeAspect="1"/>
          </p:cNvPicPr>
          <p:nvPr/>
        </p:nvPicPr>
        <p:blipFill>
          <a:blip r:embed="rId4" cstate="screen"/>
          <a:srcRect/>
          <a:stretch>
            <a:fillRect/>
          </a:stretch>
        </p:blipFill>
        <p:spPr>
          <a:xfrm>
            <a:off x="6126480" y="2861310"/>
            <a:ext cx="5186680" cy="3176905"/>
          </a:xfrm>
          <a:prstGeom prst="rect">
            <a:avLst/>
          </a:prstGeom>
        </p:spPr>
      </p:pic>
      <p:sp>
        <p:nvSpPr>
          <p:cNvPr id="7" name="文本框 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345887" y="561375"/>
            <a:ext cx="4131733" cy="830997"/>
          </a:xfrm>
          <a:prstGeom prst="rect">
            <a:avLst/>
          </a:prstGeom>
          <a:noFill/>
        </p:spPr>
        <p:txBody>
          <a:bodyPr wrap="square" rtlCol="0">
            <a:spAutoFit/>
          </a:bodyPr>
          <a:lstStyle/>
          <a:p>
            <a:r>
              <a:rPr lang="zh-CN" altLang="en-US" sz="2400" b="1" dirty="0">
                <a:solidFill>
                  <a:srgbClr val="6EA6DE"/>
                </a:solidFill>
                <a:latin typeface="Source Han Sans CN Regular" panose="020B0A00000000000000" charset="-122"/>
                <a:ea typeface="Source Han Sans CN Regular" panose="020B0A00000000000000" charset="-122"/>
                <a:cs typeface="Open Sans SemiBold" panose="020B0706030804020204" charset="0"/>
                <a:sym typeface="+mn-ea"/>
              </a:rPr>
              <a:t>由数字立即得有无</a:t>
            </a:r>
            <a:r>
              <a:rPr lang="en-US" altLang="zh-CN" sz="2400" b="1" dirty="0">
                <a:solidFill>
                  <a:srgbClr val="6EA6DE"/>
                </a:solidFill>
                <a:latin typeface="Source Han Sans CN Regular" panose="020B0A00000000000000" charset="-122"/>
                <a:ea typeface="Source Han Sans CN Regular" panose="020B0A00000000000000" charset="-122"/>
                <a:cs typeface="Open Sans SemiBold" panose="020B0706030804020204" charset="0"/>
                <a:sym typeface="+mn-ea"/>
              </a:rPr>
              <a:t>/</a:t>
            </a:r>
            <a:r>
              <a:rPr lang="zh-CN" altLang="en-US" sz="2400" b="1" dirty="0">
                <a:solidFill>
                  <a:srgbClr val="6EA6DE"/>
                </a:solidFill>
                <a:latin typeface="Source Han Sans CN Regular" panose="020B0A00000000000000" charset="-122"/>
                <a:ea typeface="Source Han Sans CN Regular" panose="020B0A00000000000000" charset="-122"/>
                <a:cs typeface="Open Sans SemiBold" panose="020B0706030804020204" charset="0"/>
                <a:sym typeface="+mn-ea"/>
              </a:rPr>
              <a:t>位置？</a:t>
            </a:r>
          </a:p>
          <a:p>
            <a:endParaRPr lang="zh-CN" altLang="en-US" sz="2400" b="1" noProof="0" dirty="0">
              <a:ln>
                <a:noFill/>
              </a:ln>
              <a:solidFill>
                <a:srgbClr val="6EA6DE"/>
              </a:solidFill>
              <a:effectLst/>
              <a:uLnTx/>
              <a:uFillTx/>
              <a:latin typeface="Source Han Sans CN Regular" panose="020B0A00000000000000" charset="-122"/>
              <a:ea typeface="Source Han Sans CN Regular" panose="020B0A00000000000000" charset="-122"/>
              <a:cs typeface="Open Sans SemiBold" panose="020B0706030804020204" charset="0"/>
              <a:sym typeface="+mn-ea"/>
            </a:endParaRPr>
          </a:p>
        </p:txBody>
      </p:sp>
      <p:grpSp>
        <p:nvGrpSpPr>
          <p:cNvPr id="8" name="PA_组合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1"/>
            </p:custDataLst>
          </p:nvPr>
        </p:nvGrpSpPr>
        <p:grpSpPr>
          <a:xfrm>
            <a:off x="668554" y="516753"/>
            <a:ext cx="504496" cy="521970"/>
            <a:chOff x="5843752" y="5654636"/>
            <a:chExt cx="504496" cy="521970"/>
          </a:xfrm>
          <a:solidFill>
            <a:srgbClr val="6EA6DE"/>
          </a:solidFill>
        </p:grpSpPr>
        <p:sp>
          <p:nvSpPr>
            <p:cNvPr id="9" name="椭圆 8" descr="e7d195523061f1c0d318120d6aeaf1b6ccceb6ba3da59c0775C5DE19DDDEBC09ED96DBD9900D9848D623ECAD1D4904B78047D0015C22C8BE97228BE8B5BFF08FE7A3AE04126DA07312A96C0F69F9BAB7E9E8597F50CDD8B3FC4F4D9A0C1B6819D6E23672DCE4C44D7B7468FB55BE3994DBBE47C365F4FAED24BD520B9DD0C6A2615A8261848CF4F0"/>
            <p:cNvSpPr/>
            <p:nvPr/>
          </p:nvSpPr>
          <p:spPr>
            <a:xfrm>
              <a:off x="5843752" y="5663998"/>
              <a:ext cx="504496" cy="504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EA6DE"/>
                </a:solidFill>
                <a:latin typeface="Source Han Sans CN Regular" panose="020B0A00000000000000" charset="-122"/>
                <a:ea typeface="Source Han Sans CN Regular" panose="020B0A00000000000000" charset="-122"/>
              </a:endParaRPr>
            </a:p>
          </p:txBody>
        </p:sp>
        <p:sp>
          <p:nvSpPr>
            <p:cNvPr id="10" name="文本框 9"/>
            <p:cNvSpPr txBox="1"/>
            <p:nvPr/>
          </p:nvSpPr>
          <p:spPr>
            <a:xfrm>
              <a:off x="5875283" y="5654636"/>
              <a:ext cx="420414" cy="521970"/>
            </a:xfrm>
            <a:prstGeom prst="rect">
              <a:avLst/>
            </a:prstGeom>
            <a:noFill/>
            <a:extLst>
              <a:ext uri="{909E8E84-426E-40DD-AFC4-6F175D3DCCD1}">
                <a14:hiddenFill xmlns:a14="http://schemas.microsoft.com/office/drawing/2010/main">
                  <a:grpFill/>
                </a14:hiddenFill>
              </a:ext>
            </a:extLst>
          </p:spPr>
          <p:txBody>
            <a:bodyPr wrap="square" rtlCol="0">
              <a:spAutoFit/>
            </a:bodyPr>
            <a:lstStyle/>
            <a:p>
              <a:endParaRPr lang="zh-CN" altLang="en-US" sz="2800" b="1" dirty="0">
                <a:solidFill>
                  <a:srgbClr val="6EA6DE"/>
                </a:solidFill>
                <a:latin typeface="Source Han Sans CN Regular" panose="020B0A00000000000000" charset="-122"/>
                <a:ea typeface="Source Han Sans CN Regular" panose="020B0A00000000000000" charset="-122"/>
              </a:endParaRPr>
            </a:p>
          </p:txBody>
        </p:sp>
      </p:gr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30" name="组合 29"/>
          <p:cNvGrpSpPr/>
          <p:nvPr/>
        </p:nvGrpSpPr>
        <p:grpSpPr>
          <a:xfrm>
            <a:off x="699453" y="2861025"/>
            <a:ext cx="10222572" cy="3177540"/>
            <a:chOff x="754743" y="1921326"/>
            <a:chExt cx="10428263" cy="3241476"/>
          </a:xfrm>
        </p:grpSpPr>
        <p:sp>
          <p:nvSpPr>
            <p:cNvPr id="31" name="矩形 30"/>
            <p:cNvSpPr/>
            <p:nvPr/>
          </p:nvSpPr>
          <p:spPr>
            <a:xfrm>
              <a:off x="754743" y="1921326"/>
              <a:ext cx="5535254" cy="3241476"/>
            </a:xfrm>
            <a:prstGeom prst="rect">
              <a:avLst/>
            </a:prstGeom>
            <a:solidFill>
              <a:srgbClr val="6EA6DE"/>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Regular" panose="020B0502040204020203" charset="-122"/>
                <a:ea typeface="Microsoft YaHei Regular" panose="020B0502040204020203" charset="-122"/>
                <a:cs typeface="+mn-ea"/>
              </a:endParaRPr>
            </a:p>
          </p:txBody>
        </p:sp>
        <p:sp>
          <p:nvSpPr>
            <p:cNvPr id="32" name="矩形 31"/>
            <p:cNvSpPr/>
            <p:nvPr/>
          </p:nvSpPr>
          <p:spPr>
            <a:xfrm>
              <a:off x="948473" y="2134802"/>
              <a:ext cx="10234533" cy="284710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Regular" panose="020B0502040204020203" charset="-122"/>
                <a:ea typeface="Microsoft YaHei Regular" panose="020B0502040204020203" charset="-122"/>
                <a:cs typeface="+mn-ea"/>
              </a:endParaRPr>
            </a:p>
          </p:txBody>
        </p:sp>
      </p:grpSp>
      <p:sp>
        <p:nvSpPr>
          <p:cNvPr id="33" name="Shape 2591"/>
          <p:cNvSpPr/>
          <p:nvPr/>
        </p:nvSpPr>
        <p:spPr>
          <a:xfrm>
            <a:off x="899297" y="1817885"/>
            <a:ext cx="393545" cy="39354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rgbClr val="1F4E79"/>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3000">
              <a:latin typeface="Source Han Sans CN Regular" panose="020B0A00000000000000" charset="-122"/>
              <a:ea typeface="Source Han Sans CN Regular" panose="020B0A00000000000000" charset="-122"/>
            </a:endParaRPr>
          </a:p>
        </p:txBody>
      </p:sp>
      <p:grpSp>
        <p:nvGrpSpPr>
          <p:cNvPr id="34" name="组合 33"/>
          <p:cNvGrpSpPr/>
          <p:nvPr/>
        </p:nvGrpSpPr>
        <p:grpSpPr>
          <a:xfrm>
            <a:off x="1464539" y="1395153"/>
            <a:ext cx="2533220" cy="1010693"/>
            <a:chOff x="1585565" y="1598651"/>
            <a:chExt cx="2533220" cy="1010693"/>
          </a:xfrm>
        </p:grpSpPr>
        <p:sp>
          <p:nvSpPr>
            <p:cNvPr id="35" name="TextBox 41"/>
            <p:cNvSpPr txBox="1"/>
            <p:nvPr/>
          </p:nvSpPr>
          <p:spPr>
            <a:xfrm flipH="1">
              <a:off x="1614373" y="2209234"/>
              <a:ext cx="2504412" cy="400110"/>
            </a:xfrm>
            <a:prstGeom prst="rect">
              <a:avLst/>
            </a:prstGeom>
            <a:noFill/>
          </p:spPr>
          <p:txBody>
            <a:bodyPr wrap="square" rtlCol="0">
              <a:spAutoFit/>
            </a:bodyPr>
            <a:lstStyle/>
            <a:p>
              <a:r>
                <a:rPr lang="zh-CN" altLang="en-US" sz="2000" dirty="0">
                  <a:latin typeface="Source Han Sans CN Regular" panose="020B0A00000000000000" charset="-122"/>
                  <a:ea typeface="Source Han Sans CN Regular" panose="020B0A00000000000000" charset="-122"/>
                </a:rPr>
                <a:t>数值</a:t>
              </a:r>
              <a:endParaRPr lang="zh-CN" altLang="en-US" sz="2000" dirty="0">
                <a:solidFill>
                  <a:schemeClr val="tx1"/>
                </a:solidFill>
                <a:latin typeface="Source Han Sans CN Regular" panose="020B0A00000000000000" charset="-122"/>
                <a:ea typeface="Source Han Sans CN Regular" panose="020B0A00000000000000" charset="-122"/>
              </a:endParaRPr>
            </a:p>
          </p:txBody>
        </p:sp>
        <p:sp>
          <p:nvSpPr>
            <p:cNvPr id="36" name="TextBox 42"/>
            <p:cNvSpPr txBox="1"/>
            <p:nvPr/>
          </p:nvSpPr>
          <p:spPr>
            <a:xfrm flipH="1">
              <a:off x="1585565" y="1598651"/>
              <a:ext cx="849079" cy="584775"/>
            </a:xfrm>
            <a:prstGeom prst="rect">
              <a:avLst/>
            </a:prstGeom>
            <a:noFill/>
          </p:spPr>
          <p:txBody>
            <a:bodyPr wrap="none" rtlCol="0">
              <a:spAutoFit/>
            </a:bodyPr>
            <a:lstStyle/>
            <a:p>
              <a:r>
                <a:rPr lang="en-US" altLang="zh-CN" sz="3200" dirty="0">
                  <a:solidFill>
                    <a:srgbClr val="38413F"/>
                  </a:solidFill>
                  <a:latin typeface="Source Han Sans CN Regular" panose="020B0A00000000000000" charset="-122"/>
                  <a:ea typeface="Source Han Sans CN Regular" panose="020B0A00000000000000" charset="-122"/>
                </a:rPr>
                <a:t>key</a:t>
              </a:r>
              <a:endParaRPr lang="zh-CN" altLang="en-US" sz="3200" dirty="0">
                <a:solidFill>
                  <a:srgbClr val="38413F"/>
                </a:solidFill>
                <a:latin typeface="Source Han Sans CN Regular" panose="020B0A00000000000000" charset="-122"/>
                <a:ea typeface="Source Han Sans CN Regular" panose="020B0A00000000000000" charset="-122"/>
              </a:endParaRPr>
            </a:p>
          </p:txBody>
        </p:sp>
      </p:grpSp>
      <p:sp>
        <p:nvSpPr>
          <p:cNvPr id="37" name="Shape 2646"/>
          <p:cNvSpPr/>
          <p:nvPr/>
        </p:nvSpPr>
        <p:spPr>
          <a:xfrm>
            <a:off x="4555232" y="1816505"/>
            <a:ext cx="393545" cy="393545"/>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1F4E79"/>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3000">
              <a:latin typeface="Source Han Sans CN Regular" panose="020B0A00000000000000" charset="-122"/>
              <a:ea typeface="Source Han Sans CN Regular" panose="020B0A00000000000000" charset="-122"/>
            </a:endParaRPr>
          </a:p>
        </p:txBody>
      </p:sp>
      <p:sp>
        <p:nvSpPr>
          <p:cNvPr id="51" name="TextBox 42"/>
          <p:cNvSpPr txBox="1"/>
          <p:nvPr/>
        </p:nvSpPr>
        <p:spPr>
          <a:xfrm flipH="1">
            <a:off x="5180562" y="1257597"/>
            <a:ext cx="1213794" cy="584775"/>
          </a:xfrm>
          <a:prstGeom prst="rect">
            <a:avLst/>
          </a:prstGeom>
          <a:noFill/>
        </p:spPr>
        <p:txBody>
          <a:bodyPr wrap="none" rtlCol="0">
            <a:spAutoFit/>
          </a:bodyPr>
          <a:lstStyle/>
          <a:p>
            <a:r>
              <a:rPr lang="en-US" altLang="zh-CN" sz="3200" dirty="0">
                <a:solidFill>
                  <a:srgbClr val="38413F"/>
                </a:solidFill>
                <a:latin typeface="Source Han Sans CN Regular" panose="020B0A00000000000000" charset="-122"/>
                <a:ea typeface="Source Han Sans CN Regular" panose="020B0A00000000000000" charset="-122"/>
              </a:rPr>
              <a:t>value</a:t>
            </a:r>
            <a:endParaRPr lang="zh-CN" altLang="en-US" sz="4000" dirty="0">
              <a:solidFill>
                <a:srgbClr val="38413F"/>
              </a:solidFill>
              <a:latin typeface="Source Han Sans CN Regular" panose="020B0A00000000000000" charset="-122"/>
              <a:ea typeface="Source Han Sans CN Regular" panose="020B0A00000000000000" charset="-122"/>
            </a:endParaRPr>
          </a:p>
        </p:txBody>
      </p:sp>
      <p:sp>
        <p:nvSpPr>
          <p:cNvPr id="55" name="Shape 2618"/>
          <p:cNvSpPr/>
          <p:nvPr/>
        </p:nvSpPr>
        <p:spPr>
          <a:xfrm>
            <a:off x="7939370" y="1780817"/>
            <a:ext cx="393509" cy="393565"/>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rgbClr val="1F4E79"/>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3000" dirty="0">
              <a:latin typeface="Source Han Sans CN Regular" panose="020B0A00000000000000" charset="-122"/>
              <a:ea typeface="Source Han Sans CN Regular" panose="020B0A00000000000000" charset="-122"/>
            </a:endParaRPr>
          </a:p>
        </p:txBody>
      </p:sp>
      <p:sp>
        <p:nvSpPr>
          <p:cNvPr id="58" name="TextBox 42"/>
          <p:cNvSpPr txBox="1"/>
          <p:nvPr/>
        </p:nvSpPr>
        <p:spPr>
          <a:xfrm flipH="1">
            <a:off x="8884253" y="1257597"/>
            <a:ext cx="2669705" cy="523220"/>
          </a:xfrm>
          <a:prstGeom prst="rect">
            <a:avLst/>
          </a:prstGeom>
          <a:noFill/>
        </p:spPr>
        <p:txBody>
          <a:bodyPr wrap="none" rtlCol="0">
            <a:spAutoFit/>
          </a:bodyPr>
          <a:lstStyle/>
          <a:p>
            <a:r>
              <a:rPr lang="en-US" altLang="zh-CN" sz="2800" dirty="0">
                <a:solidFill>
                  <a:srgbClr val="38413F"/>
                </a:solidFill>
                <a:latin typeface="Source Han Sans CN Regular" panose="020B0A00000000000000" charset="-122"/>
                <a:ea typeface="Source Han Sans CN Regular" panose="020B0A00000000000000" charset="-122"/>
              </a:rPr>
              <a:t>Struct</a:t>
            </a:r>
            <a:r>
              <a:rPr lang="zh-CN" altLang="en-US" sz="2800" dirty="0">
                <a:solidFill>
                  <a:srgbClr val="38413F"/>
                </a:solidFill>
                <a:latin typeface="Source Han Sans CN Regular" panose="020B0A00000000000000" charset="-122"/>
                <a:ea typeface="Source Han Sans CN Regular" panose="020B0A00000000000000" charset="-122"/>
              </a:rPr>
              <a:t> </a:t>
            </a:r>
            <a:r>
              <a:rPr lang="en-US" altLang="zh-CN" sz="2800" dirty="0">
                <a:solidFill>
                  <a:srgbClr val="38413F"/>
                </a:solidFill>
                <a:latin typeface="Source Han Sans CN Regular" panose="020B0A00000000000000" charset="-122"/>
                <a:ea typeface="Source Han Sans CN Regular" panose="020B0A00000000000000" charset="-122"/>
              </a:rPr>
              <a:t>location</a:t>
            </a:r>
            <a:endParaRPr lang="zh-CN" altLang="en-US" sz="2800" dirty="0">
              <a:solidFill>
                <a:srgbClr val="38413F"/>
              </a:solidFill>
              <a:latin typeface="Source Han Sans CN Regular" panose="020B0A00000000000000" charset="-122"/>
              <a:ea typeface="Source Han Sans CN Regular" panose="020B0A00000000000000" charset="-122"/>
            </a:endParaRPr>
          </a:p>
        </p:txBody>
      </p:sp>
      <p:sp>
        <p:nvSpPr>
          <p:cNvPr id="60" name="矩形 59"/>
          <p:cNvSpPr/>
          <p:nvPr/>
        </p:nvSpPr>
        <p:spPr>
          <a:xfrm>
            <a:off x="1078842" y="3222786"/>
            <a:ext cx="2383986" cy="584775"/>
          </a:xfrm>
          <a:prstGeom prst="rect">
            <a:avLst/>
          </a:prstGeom>
        </p:spPr>
        <p:txBody>
          <a:bodyPr wrap="none">
            <a:spAutoFit/>
            <a:scene3d>
              <a:camera prst="orthographicFront"/>
              <a:lightRig rig="threePt" dir="t"/>
            </a:scene3d>
            <a:sp3d contourW="12700"/>
          </a:bodyPr>
          <a:lstStyle/>
          <a:p>
            <a:r>
              <a:rPr lang="zh-CN" altLang="en-US" sz="3200" b="1" dirty="0">
                <a:solidFill>
                  <a:schemeClr val="bg1"/>
                </a:solidFill>
                <a:latin typeface="Microsoft YaHei Regular" panose="020B0502040204020203" charset="-122"/>
                <a:ea typeface="Microsoft YaHei Regular" panose="020B0502040204020203" charset="-122"/>
                <a:cs typeface="+mn-ea"/>
              </a:rPr>
              <a:t>使用</a:t>
            </a:r>
            <a:r>
              <a:rPr lang="en-GB" altLang="zh-CN" sz="3200" b="1" dirty="0">
                <a:solidFill>
                  <a:schemeClr val="bg1"/>
                </a:solidFill>
                <a:latin typeface="Microsoft YaHei Regular" panose="020B0502040204020203" charset="-122"/>
                <a:ea typeface="Microsoft YaHei Regular" panose="020B0502040204020203" charset="-122"/>
                <a:cs typeface="+mn-ea"/>
              </a:rPr>
              <a:t>hash</a:t>
            </a:r>
            <a:r>
              <a:rPr lang="zh-CN" altLang="en-US" sz="3200" b="1" dirty="0">
                <a:solidFill>
                  <a:schemeClr val="bg1"/>
                </a:solidFill>
                <a:latin typeface="Microsoft YaHei Regular" panose="020B0502040204020203" charset="-122"/>
                <a:ea typeface="Microsoft YaHei Regular" panose="020B0502040204020203" charset="-122"/>
                <a:cs typeface="+mn-ea"/>
              </a:rPr>
              <a:t>：</a:t>
            </a:r>
          </a:p>
        </p:txBody>
      </p:sp>
      <p:sp>
        <p:nvSpPr>
          <p:cNvPr id="65" name="TextBox 41"/>
          <p:cNvSpPr txBox="1"/>
          <p:nvPr/>
        </p:nvSpPr>
        <p:spPr>
          <a:xfrm flipH="1">
            <a:off x="5290245" y="1968491"/>
            <a:ext cx="2504412" cy="400110"/>
          </a:xfrm>
          <a:prstGeom prst="rect">
            <a:avLst/>
          </a:prstGeom>
          <a:noFill/>
        </p:spPr>
        <p:txBody>
          <a:bodyPr wrap="square" rtlCol="0">
            <a:spAutoFit/>
          </a:bodyPr>
          <a:lstStyle/>
          <a:p>
            <a:r>
              <a:rPr lang="zh-CN" altLang="en-US" sz="2000" dirty="0">
                <a:solidFill>
                  <a:schemeClr val="tx1"/>
                </a:solidFill>
                <a:latin typeface="Source Han Sans CN Regular" panose="020B0A00000000000000" charset="-122"/>
                <a:ea typeface="Source Han Sans CN Regular" panose="020B0A00000000000000" charset="-122"/>
              </a:rPr>
              <a:t>位置</a:t>
            </a:r>
          </a:p>
        </p:txBody>
      </p:sp>
      <p:sp>
        <p:nvSpPr>
          <p:cNvPr id="66" name="TextBox 41"/>
          <p:cNvSpPr txBox="1"/>
          <p:nvPr/>
        </p:nvSpPr>
        <p:spPr>
          <a:xfrm flipH="1">
            <a:off x="8909604" y="1969761"/>
            <a:ext cx="2831291" cy="369332"/>
          </a:xfrm>
          <a:prstGeom prst="rect">
            <a:avLst/>
          </a:prstGeom>
          <a:noFill/>
        </p:spPr>
        <p:txBody>
          <a:bodyPr wrap="square" rtlCol="0">
            <a:spAutoFit/>
          </a:bodyPr>
          <a:lstStyle/>
          <a:p>
            <a:r>
              <a:rPr lang="zh-CN" altLang="en-US" dirty="0">
                <a:solidFill>
                  <a:schemeClr val="tx1"/>
                </a:solidFill>
                <a:latin typeface="Source Han Sans CN Regular" panose="020B0A00000000000000" charset="-122"/>
                <a:ea typeface="Source Han Sans CN Regular" panose="020B0A00000000000000" charset="-122"/>
              </a:rPr>
              <a:t>在多个数组中位置的存储</a:t>
            </a:r>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2"/>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3"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5"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6"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7"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18"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2"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3"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24"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Source Han Sans CN Regular" panose="020B0A00000000000000" charset="-122"/>
                  <a:ea typeface="Source Han Sans CN Regular" panose="020B0A00000000000000" charset="-122"/>
                </a:endParaRPr>
              </a:p>
            </p:txBody>
          </p:sp>
        </p:grpSp>
      </p:grpSp>
      <p:sp>
        <p:nvSpPr>
          <p:cNvPr id="25" name="文本框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078842" y="3787695"/>
            <a:ext cx="4952683" cy="1895519"/>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1600"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t>我们需要拿到数字时可以更简单的得到在数组中是否存在以及存在的位置，不希望通过遍历数组的方式，三个数组的存在，也会使遍历数组的操作重复出现。所以我们将</a:t>
            </a:r>
            <a:r>
              <a:rPr lang="zh-CN" altLang="en-US" sz="1600" dirty="0">
                <a:solidFill>
                  <a:schemeClr val="bg1"/>
                </a:solidFill>
                <a:latin typeface="Source Han Sans CN Regular" panose="020B0A00000000000000" charset="-122"/>
                <a:ea typeface="Source Han Sans CN Regular" panose="020B0A00000000000000" charset="-122"/>
                <a:sym typeface="+mn-ea"/>
              </a:rPr>
              <a:t>数值作为</a:t>
            </a:r>
            <a:r>
              <a:rPr lang="en-US" altLang="zh-CN" sz="1600" dirty="0">
                <a:solidFill>
                  <a:schemeClr val="bg1"/>
                </a:solidFill>
                <a:latin typeface="Source Han Sans CN Regular" panose="020B0A00000000000000" charset="-122"/>
                <a:ea typeface="Source Han Sans CN Regular" panose="020B0A00000000000000" charset="-122"/>
                <a:sym typeface="+mn-ea"/>
              </a:rPr>
              <a:t>key</a:t>
            </a:r>
            <a:r>
              <a:rPr lang="zh-CN" altLang="en-US" sz="1600" dirty="0">
                <a:solidFill>
                  <a:schemeClr val="bg1"/>
                </a:solidFill>
                <a:latin typeface="Source Han Sans CN Regular" panose="020B0A00000000000000" charset="-122"/>
                <a:ea typeface="Source Han Sans CN Regular" panose="020B0A00000000000000" charset="-122"/>
                <a:sym typeface="+mn-ea"/>
              </a:rPr>
              <a:t>，可以立刻访问，存储这个数值在三个数组中的位置。</a:t>
            </a:r>
            <a:endParaRPr lang="zh-CN" altLang="en-US" sz="1600"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42"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animEffect transition="in" filter="fade">
                                      <p:cBhvr>
                                        <p:cTn id="9" dur="1000"/>
                                        <p:tgtEl>
                                          <p:spTgt spid="30"/>
                                        </p:tgtEl>
                                      </p:cBhvr>
                                    </p:animEffect>
                                    <p:anim calcmode="lin" valueType="num">
                                      <p:cBhvr>
                                        <p:cTn id="10" dur="1000" fill="hold"/>
                                        <p:tgtEl>
                                          <p:spTgt spid="30"/>
                                        </p:tgtEl>
                                        <p:attrNameLst>
                                          <p:attrName>ppt_x</p:attrName>
                                        </p:attrNameLst>
                                      </p:cBhvr>
                                      <p:tavLst>
                                        <p:tav tm="0">
                                          <p:val>
                                            <p:strVal val="#ppt_x"/>
                                          </p:val>
                                        </p:tav>
                                        <p:tav tm="100000">
                                          <p:val>
                                            <p:strVal val="#ppt_x"/>
                                          </p:val>
                                        </p:tav>
                                      </p:tavLst>
                                    </p:anim>
                                    <p:anim calcmode="lin" valueType="num">
                                      <p:cBhvr>
                                        <p:cTn id="11" dur="1000" fill="hold"/>
                                        <p:tgtEl>
                                          <p:spTgt spid="30"/>
                                        </p:tgtEl>
                                        <p:attrNameLst>
                                          <p:attrName>ppt_y</p:attrName>
                                        </p:attrNameLst>
                                      </p:cBhvr>
                                      <p:tavLst>
                                        <p:tav tm="0">
                                          <p:val>
                                            <p:strVal val="#ppt_y+.1"/>
                                          </p:val>
                                        </p:tav>
                                        <p:tav tm="100000">
                                          <p:val>
                                            <p:strVal val="#ppt_y"/>
                                          </p:val>
                                        </p:tav>
                                      </p:tavLst>
                                    </p:anim>
                                  </p:childTnLst>
                                </p:cTn>
                              </p:par>
                            </p:childTnLst>
                          </p:cTn>
                        </p:par>
                        <p:par>
                          <p:cTn id="12" fill="hold">
                            <p:stCondLst>
                              <p:cond delay="0"/>
                            </p:stCondLst>
                            <p:childTnLst>
                              <p:par>
                                <p:cTn id="13" presetID="12" presetClass="entr" presetSubtype="4" fill="hold" grpId="0" nodeType="after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p:tgtEl>
                                          <p:spTgt spid="60"/>
                                        </p:tgtEl>
                                        <p:attrNameLst>
                                          <p:attrName>ppt_y</p:attrName>
                                        </p:attrNameLst>
                                      </p:cBhvr>
                                      <p:tavLst>
                                        <p:tav tm="0">
                                          <p:val>
                                            <p:strVal val="#ppt_y+#ppt_h*1.125000"/>
                                          </p:val>
                                        </p:tav>
                                        <p:tav tm="100000">
                                          <p:val>
                                            <p:strVal val="#ppt_y"/>
                                          </p:val>
                                        </p:tav>
                                      </p:tavLst>
                                    </p:anim>
                                    <p:animEffect transition="in" filter="wipe(up)">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51" grpId="0"/>
      <p:bldP spid="55" grpId="0" bldLvl="0" animBg="1"/>
      <p:bldP spid="58" grpId="0"/>
      <p:bldP spid="60" grpId="0"/>
      <p:bldP spid="65" grpId="0"/>
      <p:bldP spid="66"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图片 57"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8891" y="1248805"/>
            <a:ext cx="3238500" cy="2857500"/>
          </a:xfrm>
          <a:prstGeom prst="rect">
            <a:avLst/>
          </a:prstGeom>
        </p:spPr>
      </p:pic>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61960" y="298937"/>
            <a:ext cx="3112476" cy="6260126"/>
          </a:xfrm>
          <a:prstGeom prst="rect">
            <a:avLst/>
          </a:prstGeom>
          <a:solidFill>
            <a:srgbClr val="6FAA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23" name="矩形 2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373263" y="480721"/>
            <a:ext cx="2916897" cy="523220"/>
          </a:xfrm>
          <a:prstGeom prst="rect">
            <a:avLst/>
          </a:prstGeom>
        </p:spPr>
        <p:txBody>
          <a:bodyPr wrap="square">
            <a:spAutoFit/>
          </a:bodyPr>
          <a:lstStyle/>
          <a:p>
            <a:pPr algn="l"/>
            <a:r>
              <a:rPr lang="zh-CN" altLang="en-US" sz="2800" b="1" spc="600" noProof="0" dirty="0">
                <a:ln>
                  <a:noFill/>
                </a:ln>
                <a:solidFill>
                  <a:schemeClr val="bg1"/>
                </a:solidFill>
                <a:effectLst/>
                <a:uLnTx/>
                <a:uFillTx/>
                <a:latin typeface="Source Han Sans CN Bold" panose="020B0A00000000000000" charset="-122"/>
                <a:ea typeface="Source Han Sans CN Bold" panose="020B0A00000000000000" charset="-122"/>
                <a:cs typeface="Open Sans SemiBold" panose="020B0706030804020204" charset="0"/>
                <a:sym typeface="+mn-ea"/>
              </a:rPr>
              <a:t>代码实现过程</a:t>
            </a:r>
          </a:p>
        </p:txBody>
      </p:sp>
      <p:sp>
        <p:nvSpPr>
          <p:cNvPr id="25" name="文本框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469589" y="1076263"/>
            <a:ext cx="2904848" cy="128990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数组</a:t>
            </a:r>
            <a:r>
              <a:rPr lang="en-US" altLang="zh-CN"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a</a:t>
            </a:r>
            <a:r>
              <a:rPr lang="zh-CN" altLang="en-US"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，数组</a:t>
            </a:r>
            <a:r>
              <a:rPr lang="en-US" altLang="zh-CN"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b</a:t>
            </a:r>
            <a:r>
              <a:rPr lang="zh-CN" altLang="en-US"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的存储：</a:t>
            </a:r>
            <a:endParaRPr lang="en-US" altLang="zh-CN"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在输入时直接添加到</a:t>
            </a:r>
            <a:r>
              <a:rPr lang="en-US" altLang="zh-CN"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hash</a:t>
            </a:r>
            <a:r>
              <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表中</a:t>
            </a:r>
          </a:p>
        </p:txBody>
      </p:sp>
      <p:sp>
        <p:nvSpPr>
          <p:cNvPr id="14" name="文本框 13"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454042" y="2512479"/>
            <a:ext cx="2904848" cy="378289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数组</a:t>
            </a:r>
            <a:r>
              <a:rPr lang="en-US" altLang="zh-CN"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c</a:t>
            </a:r>
            <a:r>
              <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的遍历：</a:t>
            </a:r>
            <a:endParaRPr lang="en-US" altLang="zh-CN"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endParaRPr>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在遍历时直接查找是否有存储过</a:t>
            </a:r>
            <a:r>
              <a:rPr lang="en-US" altLang="zh-CN"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a</a:t>
            </a:r>
            <a:r>
              <a:rPr lang="zh-CN" altLang="en-US"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位置和</a:t>
            </a:r>
            <a:r>
              <a:rPr lang="en-US" altLang="zh-CN"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b</a:t>
            </a:r>
            <a:r>
              <a:rPr lang="zh-CN" altLang="en-US"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位置，因为正序，所以找到三个都存在的数字的时候就可以</a:t>
            </a:r>
            <a:r>
              <a:rPr lang="en-US" altLang="zh-CN" dirty="0" err="1">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retuen</a:t>
            </a:r>
            <a:r>
              <a:rPr lang="zh-CN" altLang="en-US"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了，遍历结束，</a:t>
            </a:r>
            <a:r>
              <a:rPr lang="en-US" altLang="zh-CN"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not</a:t>
            </a:r>
            <a:r>
              <a:rPr lang="zh-CN" altLang="en-US"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 </a:t>
            </a:r>
            <a:r>
              <a:rPr lang="en-US" altLang="zh-CN" dirty="0">
                <a:solidFill>
                  <a:schemeClr val="bg1"/>
                </a:solidFill>
                <a:latin typeface="Source Han Sans CN Regular" panose="020B0A00000000000000" charset="-122"/>
                <a:ea typeface="Source Han Sans CN Regular" panose="020B0A00000000000000" charset="-122"/>
                <a:cs typeface="Open Sans" panose="020B0606030504020204" charset="0"/>
                <a:sym typeface="+mn-ea"/>
              </a:rPr>
              <a:t>found</a:t>
            </a:r>
          </a:p>
          <a:p>
            <a:pPr marL="0" marR="0" lvl="0" indent="0" algn="l" defTabSz="914400" rtl="0" eaLnBrk="1" fontAlgn="auto" latinLnBrk="0" hangingPunct="1">
              <a:lnSpc>
                <a:spcPct val="150000"/>
              </a:lnSpc>
              <a:spcBef>
                <a:spcPts val="0"/>
              </a:spcBef>
              <a:spcAft>
                <a:spcPts val="0"/>
              </a:spcAft>
              <a:buClrTx/>
              <a:buSzTx/>
              <a:buFontTx/>
              <a:buNone/>
              <a:defRPr/>
            </a:pPr>
            <a:r>
              <a:rPr lang="en-US" altLang="zh-CN"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Tips</a:t>
            </a:r>
            <a:r>
              <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：注意判定存在的条件（下标</a:t>
            </a:r>
            <a:r>
              <a:rPr lang="en-US" altLang="zh-CN"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a:t>
            </a:r>
            <a:r>
              <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cs typeface="Open Sans" panose="020B0606030504020204" charset="0"/>
                <a:sym typeface="+mn-ea"/>
              </a:rPr>
              <a:t>位置）</a:t>
            </a:r>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8"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9954" y="670127"/>
            <a:ext cx="5499100" cy="3733800"/>
          </a:xfrm>
          <a:prstGeom prst="rect">
            <a:avLst/>
          </a:prstGeom>
        </p:spPr>
      </p:pic>
      <p:pic>
        <p:nvPicPr>
          <p:cNvPr id="36" name="图片 35" descr="图片包含 图形用户界面&#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953" y="4551680"/>
            <a:ext cx="5242295" cy="1410208"/>
          </a:xfrm>
          <a:prstGeom prst="rect">
            <a:avLst/>
          </a:prstGeom>
        </p:spPr>
      </p:pic>
      <p:pic>
        <p:nvPicPr>
          <p:cNvPr id="51" name="图片 50" descr="文本&#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1137" y="2141305"/>
            <a:ext cx="9714703" cy="2665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nodeType="clickEffect">
                                  <p:stCondLst>
                                    <p:cond delay="0"/>
                                  </p:stCondLst>
                                  <p:childTnLst>
                                    <p:animEffect transition="out" filter="blinds(horizontal)">
                                      <p:cBhvr>
                                        <p:cTn id="18" dur="500"/>
                                        <p:tgtEl>
                                          <p:spTgt spid="58"/>
                                        </p:tgtEl>
                                      </p:cBhvr>
                                    </p:animEffect>
                                    <p:set>
                                      <p:cBhvr>
                                        <p:cTn id="19" dur="1" fill="hold">
                                          <p:stCondLst>
                                            <p:cond delay="499"/>
                                          </p:stCondLst>
                                        </p:cTn>
                                        <p:tgtEl>
                                          <p:spTgt spid="5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nodeType="clickEffect">
                                  <p:stCondLst>
                                    <p:cond delay="0"/>
                                  </p:stCondLst>
                                  <p:childTnLst>
                                    <p:animEffect transition="out" filter="blinds(horizontal)">
                                      <p:cBhvr>
                                        <p:cTn id="31" dur="500"/>
                                        <p:tgtEl>
                                          <p:spTgt spid="34"/>
                                        </p:tgtEl>
                                      </p:cBhvr>
                                    </p:animEffect>
                                    <p:set>
                                      <p:cBhvr>
                                        <p:cTn id="32" dur="1" fill="hold">
                                          <p:stCondLst>
                                            <p:cond delay="4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nodeType="clickEffect">
                                  <p:stCondLst>
                                    <p:cond delay="0"/>
                                  </p:stCondLst>
                                  <p:childTnLst>
                                    <p:animEffect transition="out" filter="blinds(horizontal)">
                                      <p:cBhvr>
                                        <p:cTn id="36" dur="500"/>
                                        <p:tgtEl>
                                          <p:spTgt spid="36"/>
                                        </p:tgtEl>
                                      </p:cBhvr>
                                    </p:animEffect>
                                    <p:set>
                                      <p:cBhvr>
                                        <p:cTn id="37" dur="1" fill="hold">
                                          <p:stCondLst>
                                            <p:cond delay="499"/>
                                          </p:stCondLst>
                                        </p:cTn>
                                        <p:tgtEl>
                                          <p:spTgt spid="3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3576431" y="300599"/>
            <a:ext cx="5004752" cy="369332"/>
          </a:xfrm>
          <a:prstGeom prst="rect">
            <a:avLst/>
          </a:prstGeom>
        </p:spPr>
        <p:txBody>
          <a:bodyPr wrap="square">
            <a:spAutoFit/>
          </a:bodyPr>
          <a:lstStyle/>
          <a:p>
            <a:pPr algn="dist"/>
            <a:r>
              <a:rPr lang="en-US" altLang="zh-CN" b="1" spc="600" dirty="0">
                <a:solidFill>
                  <a:schemeClr val="tx1">
                    <a:lumMod val="75000"/>
                    <a:lumOff val="25000"/>
                  </a:schemeClr>
                </a:solidFill>
                <a:latin typeface="Open Sans SemiBold" panose="020B0706030804020204" charset="0"/>
                <a:ea typeface="Open Sans SemiBold" panose="020B0706030804020204" charset="0"/>
                <a:cs typeface="Open Sans SemiBold" panose="020B0706030804020204" charset="0"/>
              </a:rPr>
              <a:t>Why</a:t>
            </a:r>
            <a:r>
              <a:rPr lang="zh-CN" altLang="en-US" b="1" spc="600" dirty="0">
                <a:solidFill>
                  <a:schemeClr val="tx1">
                    <a:lumMod val="75000"/>
                    <a:lumOff val="25000"/>
                  </a:schemeClr>
                </a:solidFill>
                <a:latin typeface="Open Sans SemiBold" panose="020B0706030804020204" charset="0"/>
                <a:ea typeface="Open Sans SemiBold" panose="020B0706030804020204" charset="0"/>
                <a:cs typeface="Open Sans SemiBold" panose="020B0706030804020204" charset="0"/>
              </a:rPr>
              <a:t> </a:t>
            </a:r>
            <a:r>
              <a:rPr lang="en-US" altLang="zh-CN" b="1" spc="600" dirty="0">
                <a:solidFill>
                  <a:schemeClr val="tx1">
                    <a:lumMod val="75000"/>
                    <a:lumOff val="25000"/>
                  </a:schemeClr>
                </a:solidFill>
                <a:latin typeface="Open Sans SemiBold" panose="020B0706030804020204" charset="0"/>
                <a:ea typeface="Open Sans SemiBold" panose="020B0706030804020204" charset="0"/>
                <a:cs typeface="Open Sans SemiBold" panose="020B0706030804020204" charset="0"/>
              </a:rPr>
              <a:t>map</a:t>
            </a:r>
            <a:r>
              <a:rPr lang="zh-CN" altLang="en-US" b="1" spc="600" dirty="0">
                <a:solidFill>
                  <a:schemeClr val="tx1">
                    <a:lumMod val="75000"/>
                    <a:lumOff val="25000"/>
                  </a:schemeClr>
                </a:solidFill>
                <a:latin typeface="Open Sans SemiBold" panose="020B0706030804020204" charset="0"/>
                <a:ea typeface="Open Sans SemiBold" panose="020B0706030804020204" charset="0"/>
                <a:cs typeface="Open Sans SemiBold" panose="020B0706030804020204" charset="0"/>
              </a:rPr>
              <a:t> ？</a:t>
            </a:r>
            <a:r>
              <a:rPr lang="en-US" altLang="zh-CN" b="1" spc="600" dirty="0">
                <a:solidFill>
                  <a:schemeClr val="tx1">
                    <a:lumMod val="75000"/>
                    <a:lumOff val="25000"/>
                  </a:schemeClr>
                </a:solidFill>
                <a:latin typeface="Open Sans SemiBold" panose="020B0706030804020204" charset="0"/>
                <a:ea typeface="Open Sans SemiBold" panose="020B0706030804020204" charset="0"/>
                <a:cs typeface="Open Sans SemiBold" panose="020B0706030804020204" charset="0"/>
              </a:rPr>
              <a:t>Why</a:t>
            </a:r>
            <a:r>
              <a:rPr lang="zh-CN" altLang="en-US" b="1" spc="600" dirty="0">
                <a:solidFill>
                  <a:schemeClr val="tx1">
                    <a:lumMod val="75000"/>
                    <a:lumOff val="25000"/>
                  </a:schemeClr>
                </a:solidFill>
                <a:latin typeface="Open Sans SemiBold" panose="020B0706030804020204" charset="0"/>
                <a:ea typeface="Open Sans SemiBold" panose="020B0706030804020204" charset="0"/>
                <a:cs typeface="Open Sans SemiBold" panose="020B0706030804020204" charset="0"/>
              </a:rPr>
              <a:t> </a:t>
            </a:r>
            <a:r>
              <a:rPr lang="en-US" altLang="zh-CN" b="1" spc="600" dirty="0">
                <a:solidFill>
                  <a:schemeClr val="tx1">
                    <a:lumMod val="75000"/>
                    <a:lumOff val="25000"/>
                  </a:schemeClr>
                </a:solidFill>
                <a:latin typeface="Open Sans SemiBold" panose="020B0706030804020204" charset="0"/>
                <a:ea typeface="Open Sans SemiBold" panose="020B0706030804020204" charset="0"/>
                <a:cs typeface="Open Sans SemiBold" panose="020B0706030804020204" charset="0"/>
              </a:rPr>
              <a:t>not</a:t>
            </a:r>
            <a:r>
              <a:rPr lang="zh-CN" altLang="en-US" b="1" spc="600" dirty="0">
                <a:solidFill>
                  <a:schemeClr val="tx1">
                    <a:lumMod val="75000"/>
                    <a:lumOff val="25000"/>
                  </a:schemeClr>
                </a:solidFill>
                <a:latin typeface="Open Sans SemiBold" panose="020B0706030804020204" charset="0"/>
                <a:ea typeface="Open Sans SemiBold" panose="020B0706030804020204" charset="0"/>
                <a:cs typeface="Open Sans SemiBold" panose="020B0706030804020204" charset="0"/>
              </a:rPr>
              <a:t> </a:t>
            </a:r>
            <a:r>
              <a:rPr lang="en-GB" altLang="zh-CN" b="1" dirty="0">
                <a:solidFill>
                  <a:srgbClr val="7A3E9D"/>
                </a:solidFill>
                <a:effectLst/>
                <a:highlight>
                  <a:srgbClr val="F5F5F5"/>
                </a:highlight>
                <a:latin typeface="Menlo" panose="020B0609030804020204" pitchFamily="49" charset="0"/>
              </a:rPr>
              <a:t>multimap</a:t>
            </a:r>
            <a:r>
              <a:rPr lang="zh-CN" altLang="en-US" b="1" spc="600" dirty="0">
                <a:solidFill>
                  <a:schemeClr val="tx1">
                    <a:lumMod val="75000"/>
                    <a:lumOff val="25000"/>
                  </a:schemeClr>
                </a:solidFill>
                <a:latin typeface="Open Sans SemiBold" panose="020B0706030804020204" charset="0"/>
                <a:ea typeface="Open Sans SemiBold" panose="020B0706030804020204" charset="0"/>
                <a:cs typeface="Open Sans SemiBold" panose="020B0706030804020204" charset="0"/>
              </a:rPr>
              <a:t>？</a:t>
            </a:r>
          </a:p>
        </p:txBody>
      </p:sp>
      <p:sp>
        <p:nvSpPr>
          <p:cNvPr id="4" name="矩形 3"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5788701" y="955122"/>
            <a:ext cx="614597" cy="500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0" y="1488930"/>
            <a:ext cx="6096000" cy="3769663"/>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PicPr>
            <a:picLocks noChangeAspect="1"/>
          </p:cNvPicPr>
          <p:nvPr/>
        </p:nvPicPr>
        <p:blipFill>
          <a:blip r:embed="rId3" cstate="screen"/>
          <a:stretch>
            <a:fillRect/>
          </a:stretch>
        </p:blipFill>
        <p:spPr>
          <a:xfrm>
            <a:off x="1646739" y="3959500"/>
            <a:ext cx="187896" cy="187896"/>
          </a:xfrm>
          <a:prstGeom prst="rect">
            <a:avLst/>
          </a:prstGeom>
        </p:spPr>
      </p:pic>
      <p:sp>
        <p:nvSpPr>
          <p:cNvPr id="21" name="文本框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1834635" y="5440116"/>
            <a:ext cx="4811859" cy="584775"/>
          </a:xfrm>
          <a:prstGeom prst="rect">
            <a:avLst/>
          </a:prstGeom>
          <a:noFill/>
        </p:spPr>
        <p:txBody>
          <a:bodyPr wrap="square" rtlCol="0">
            <a:spAutoFit/>
          </a:bodyPr>
          <a:lstStyle/>
          <a:p>
            <a:pPr algn="ctr"/>
            <a:r>
              <a:rPr lang="zh-CN" altLang="en-US" sz="3200" b="1" noProof="0" dirty="0">
                <a:ln>
                  <a:noFill/>
                </a:ln>
                <a:solidFill>
                  <a:schemeClr val="tx1">
                    <a:lumMod val="95000"/>
                    <a:lumOff val="5000"/>
                  </a:schemeClr>
                </a:solidFill>
                <a:effectLst/>
                <a:uLnTx/>
                <a:uFillTx/>
                <a:latin typeface="Source Han Sans CN Regular" panose="020B0A00000000000000" charset="-122"/>
                <a:ea typeface="Source Han Sans CN Regular" panose="020B0A00000000000000" charset="-122"/>
                <a:cs typeface="Open Sans" panose="020B0606030504020204" charset="0"/>
                <a:sym typeface="+mn-ea"/>
              </a:rPr>
              <a:t>能否实现</a:t>
            </a:r>
            <a:r>
              <a:rPr lang="zh-CN" altLang="en-US" sz="3200" b="1" dirty="0">
                <a:solidFill>
                  <a:schemeClr val="tx1">
                    <a:lumMod val="95000"/>
                    <a:lumOff val="5000"/>
                  </a:schemeClr>
                </a:solidFill>
                <a:latin typeface="Source Han Sans CN Regular" panose="020B0A00000000000000" charset="-122"/>
                <a:ea typeface="Source Han Sans CN Regular" panose="020B0A00000000000000" charset="-122"/>
                <a:cs typeface="Open Sans" panose="020B0606030504020204" charset="0"/>
                <a:sym typeface="+mn-ea"/>
              </a:rPr>
              <a:t>？</a:t>
            </a:r>
            <a:endParaRPr lang="zh-CN" altLang="en-US" sz="3200" b="1" noProof="0" dirty="0">
              <a:ln>
                <a:noFill/>
              </a:ln>
              <a:solidFill>
                <a:schemeClr val="tx1">
                  <a:lumMod val="95000"/>
                  <a:lumOff val="5000"/>
                </a:schemeClr>
              </a:solidFill>
              <a:effectLst/>
              <a:uLnTx/>
              <a:uFillTx/>
              <a:latin typeface="Source Han Sans CN Regular" panose="020B0A00000000000000" charset="-122"/>
              <a:ea typeface="Source Han Sans CN Regular" panose="020B0A00000000000000" charset="-122"/>
              <a:cs typeface="Open Sans" panose="020B0606030504020204" charset="0"/>
              <a:sym typeface="+mn-ea"/>
            </a:endParaRPr>
          </a:p>
        </p:txBody>
      </p: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11" name="文本框 1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458970" y="1599406"/>
            <a:ext cx="5445834" cy="523220"/>
          </a:xfrm>
          <a:prstGeom prst="rect">
            <a:avLst/>
          </a:prstGeom>
          <a:noFill/>
        </p:spPr>
        <p:txBody>
          <a:bodyPr wrap="square" rtlCol="0">
            <a:spAutoFit/>
          </a:bodyPr>
          <a:lstStyle/>
          <a:p>
            <a:r>
              <a:rPr lang="en-US" altLang="zh-CN" sz="2800" b="1" spc="300" noProof="0" dirty="0">
                <a:ln>
                  <a:noFill/>
                </a:ln>
                <a:solidFill>
                  <a:schemeClr val="bg1"/>
                </a:solidFill>
                <a:effectLst/>
                <a:uLnTx/>
                <a:uFillTx/>
                <a:latin typeface="Source Han Sans CN Regular" panose="020B0A00000000000000" charset="-122"/>
                <a:ea typeface="Source Han Sans CN Regular" panose="020B0A00000000000000" charset="-122"/>
                <a:cs typeface="Open Sans SemiBold" panose="020B0706030804020204" charset="0"/>
                <a:sym typeface="+mn-ea"/>
              </a:rPr>
              <a:t>Map</a:t>
            </a:r>
            <a:r>
              <a:rPr lang="zh-CN" altLang="en-US" sz="2800" b="1" spc="300" noProof="0" dirty="0">
                <a:ln>
                  <a:noFill/>
                </a:ln>
                <a:solidFill>
                  <a:schemeClr val="bg1"/>
                </a:solidFill>
                <a:effectLst/>
                <a:uLnTx/>
                <a:uFillTx/>
                <a:latin typeface="Source Han Sans CN Regular" panose="020B0A00000000000000" charset="-122"/>
                <a:ea typeface="Source Han Sans CN Regular" panose="020B0A00000000000000" charset="-122"/>
                <a:cs typeface="Open Sans SemiBold" panose="020B0706030804020204" charset="0"/>
                <a:sym typeface="+mn-ea"/>
              </a:rPr>
              <a:t>和</a:t>
            </a:r>
            <a:r>
              <a:rPr lang="en-US" altLang="zh-CN" sz="2800" b="1" spc="300" noProof="0" dirty="0">
                <a:ln>
                  <a:noFill/>
                </a:ln>
                <a:solidFill>
                  <a:schemeClr val="bg1"/>
                </a:solidFill>
                <a:effectLst/>
                <a:uLnTx/>
                <a:uFillTx/>
                <a:latin typeface="Source Han Sans CN Regular" panose="020B0A00000000000000" charset="-122"/>
                <a:ea typeface="Source Han Sans CN Regular" panose="020B0A00000000000000" charset="-122"/>
                <a:cs typeface="Open Sans SemiBold" panose="020B0706030804020204" charset="0"/>
                <a:sym typeface="+mn-ea"/>
              </a:rPr>
              <a:t>multimap</a:t>
            </a:r>
            <a:r>
              <a:rPr lang="zh-CN" altLang="en-US" sz="2800" b="1" spc="300" noProof="0" dirty="0">
                <a:ln>
                  <a:noFill/>
                </a:ln>
                <a:solidFill>
                  <a:schemeClr val="bg1"/>
                </a:solidFill>
                <a:effectLst/>
                <a:uLnTx/>
                <a:uFillTx/>
                <a:latin typeface="Source Han Sans CN Regular" panose="020B0A00000000000000" charset="-122"/>
                <a:ea typeface="Source Han Sans CN Regular" panose="020B0A00000000000000" charset="-122"/>
                <a:cs typeface="Open Sans SemiBold" panose="020B0706030804020204" charset="0"/>
                <a:sym typeface="+mn-ea"/>
              </a:rPr>
              <a:t>的区别</a:t>
            </a:r>
          </a:p>
        </p:txBody>
      </p:sp>
      <p:sp>
        <p:nvSpPr>
          <p:cNvPr id="13" name="文本框 1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48758" y="2233101"/>
            <a:ext cx="6096000" cy="3367397"/>
          </a:xfrm>
          <a:prstGeom prst="rect">
            <a:avLst/>
          </a:prstGeom>
          <a:noFill/>
        </p:spPr>
        <p:txBody>
          <a:bodyPr wrap="square" rtlCol="0">
            <a:spAutoFit/>
          </a:bodyPr>
          <a:lstStyle/>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t>一个键一个值 </a:t>
            </a:r>
            <a:r>
              <a:rPr lang="en-US" altLang="zh-CN"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t>vs</a:t>
            </a:r>
            <a:r>
              <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t> 一个键多个值 </a:t>
            </a:r>
            <a:r>
              <a:rPr lang="en-US" altLang="zh-CN"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t>-&gt; </a:t>
            </a:r>
            <a:r>
              <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sym typeface="+mn-ea"/>
              </a:rPr>
              <a:t>在“查找”数值的过程是一样的</a:t>
            </a:r>
            <a:endParaRPr lang="en-US" altLang="zh-CN" noProof="0" dirty="0">
              <a:ln>
                <a:noFill/>
              </a:ln>
              <a:solidFill>
                <a:schemeClr val="bg1"/>
              </a:solidFill>
              <a:effectLst/>
              <a:uLnTx/>
              <a:uFillTx/>
              <a:latin typeface="Source Han Sans CN Regular" panose="020B0A00000000000000" charset="-122"/>
              <a:ea typeface="Source Han Sans CN Regular" panose="020B0A00000000000000" charset="-122"/>
              <a:sym typeface="+mn-ea"/>
            </a:endParaRPr>
          </a:p>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lang="zh-CN" altLang="en-US" dirty="0">
                <a:solidFill>
                  <a:schemeClr val="bg1"/>
                </a:solidFill>
                <a:latin typeface="Source Han Sans CN Regular" panose="020B0A00000000000000" charset="-122"/>
                <a:ea typeface="Source Han Sans CN Regular" panose="020B0A00000000000000" charset="-122"/>
                <a:sym typeface="+mn-ea"/>
              </a:rPr>
              <a:t>值的不同：</a:t>
            </a:r>
            <a:r>
              <a:rPr lang="en-US" altLang="zh-CN" dirty="0">
                <a:solidFill>
                  <a:schemeClr val="bg1"/>
                </a:solidFill>
                <a:latin typeface="Source Han Sans CN Regular" panose="020B0A00000000000000" charset="-122"/>
                <a:ea typeface="Source Han Sans CN Regular" panose="020B0A00000000000000" charset="-122"/>
                <a:sym typeface="+mn-ea"/>
              </a:rPr>
              <a:t>map</a:t>
            </a:r>
            <a:r>
              <a:rPr lang="zh-CN" altLang="en-US" dirty="0">
                <a:solidFill>
                  <a:schemeClr val="bg1"/>
                </a:solidFill>
                <a:latin typeface="Source Han Sans CN Regular" panose="020B0A00000000000000" charset="-122"/>
                <a:ea typeface="Source Han Sans CN Regular" panose="020B0A00000000000000" charset="-122"/>
                <a:sym typeface="+mn-ea"/>
              </a:rPr>
              <a:t>通过</a:t>
            </a:r>
            <a:r>
              <a:rPr lang="en-US" altLang="zh-CN" dirty="0">
                <a:solidFill>
                  <a:schemeClr val="bg1"/>
                </a:solidFill>
                <a:latin typeface="Source Han Sans CN Regular" panose="020B0A00000000000000" charset="-122"/>
                <a:ea typeface="Source Han Sans CN Regular" panose="020B0A00000000000000" charset="-122"/>
                <a:sym typeface="+mn-ea"/>
              </a:rPr>
              <a:t>struct</a:t>
            </a:r>
            <a:r>
              <a:rPr lang="zh-CN" altLang="en-US" dirty="0">
                <a:solidFill>
                  <a:schemeClr val="bg1"/>
                </a:solidFill>
                <a:latin typeface="Source Han Sans CN Regular" panose="020B0A00000000000000" charset="-122"/>
                <a:ea typeface="Source Han Sans CN Regular" panose="020B0A00000000000000" charset="-122"/>
                <a:sym typeface="+mn-ea"/>
              </a:rPr>
              <a:t>来存在数组中出现的位置，可以通过</a:t>
            </a:r>
            <a:r>
              <a:rPr lang="en-US" altLang="zh-CN" dirty="0">
                <a:solidFill>
                  <a:schemeClr val="bg1"/>
                </a:solidFill>
                <a:latin typeface="Source Han Sans CN Regular" panose="020B0A00000000000000" charset="-122"/>
                <a:ea typeface="Source Han Sans CN Regular" panose="020B0A00000000000000" charset="-122"/>
                <a:sym typeface="+mn-ea"/>
              </a:rPr>
              <a:t>hash[</a:t>
            </a:r>
            <a:r>
              <a:rPr lang="zh-CN" altLang="en-US" dirty="0">
                <a:solidFill>
                  <a:schemeClr val="bg1"/>
                </a:solidFill>
                <a:latin typeface="Source Han Sans CN Regular" panose="020B0A00000000000000" charset="-122"/>
                <a:ea typeface="Source Han Sans CN Regular" panose="020B0A00000000000000" charset="-122"/>
                <a:sym typeface="+mn-ea"/>
              </a:rPr>
              <a:t>数</a:t>
            </a:r>
            <a:r>
              <a:rPr lang="en-US" altLang="zh-CN" dirty="0">
                <a:solidFill>
                  <a:schemeClr val="bg1"/>
                </a:solidFill>
                <a:latin typeface="Source Han Sans CN Regular" panose="020B0A00000000000000" charset="-122"/>
                <a:ea typeface="Source Han Sans CN Regular" panose="020B0A00000000000000" charset="-122"/>
                <a:sym typeface="+mn-ea"/>
              </a:rPr>
              <a:t>].a</a:t>
            </a:r>
            <a:r>
              <a:rPr lang="zh-CN" altLang="en-US" dirty="0">
                <a:solidFill>
                  <a:schemeClr val="bg1"/>
                </a:solidFill>
                <a:latin typeface="Source Han Sans CN Regular" panose="020B0A00000000000000" charset="-122"/>
                <a:ea typeface="Source Han Sans CN Regular" panose="020B0A00000000000000" charset="-122"/>
                <a:sym typeface="+mn-ea"/>
              </a:rPr>
              <a:t>的方式直接可以得到是否在</a:t>
            </a:r>
            <a:r>
              <a:rPr lang="en-US" altLang="zh-CN" dirty="0">
                <a:solidFill>
                  <a:schemeClr val="bg1"/>
                </a:solidFill>
                <a:latin typeface="Source Han Sans CN Regular" panose="020B0A00000000000000" charset="-122"/>
                <a:ea typeface="Source Han Sans CN Regular" panose="020B0A00000000000000" charset="-122"/>
                <a:sym typeface="+mn-ea"/>
              </a:rPr>
              <a:t>a</a:t>
            </a:r>
            <a:r>
              <a:rPr lang="zh-CN" altLang="en-US" dirty="0">
                <a:solidFill>
                  <a:schemeClr val="bg1"/>
                </a:solidFill>
                <a:latin typeface="Source Han Sans CN Regular" panose="020B0A00000000000000" charset="-122"/>
                <a:ea typeface="Source Han Sans CN Regular" panose="020B0A00000000000000" charset="-122"/>
                <a:sym typeface="+mn-ea"/>
              </a:rPr>
              <a:t>数组中存在该数字，但是</a:t>
            </a:r>
            <a:r>
              <a:rPr lang="en-US" altLang="zh-CN" dirty="0">
                <a:solidFill>
                  <a:schemeClr val="bg1"/>
                </a:solidFill>
                <a:latin typeface="Source Han Sans CN Regular" panose="020B0A00000000000000" charset="-122"/>
                <a:ea typeface="Source Han Sans CN Regular" panose="020B0A00000000000000" charset="-122"/>
                <a:sym typeface="+mn-ea"/>
              </a:rPr>
              <a:t>multimap</a:t>
            </a:r>
            <a:r>
              <a:rPr lang="zh-CN" altLang="en-US" dirty="0">
                <a:solidFill>
                  <a:schemeClr val="bg1"/>
                </a:solidFill>
                <a:latin typeface="Source Han Sans CN Regular" panose="020B0A00000000000000" charset="-122"/>
                <a:ea typeface="Source Han Sans CN Regular" panose="020B0A00000000000000" charset="-122"/>
                <a:sym typeface="+mn-ea"/>
              </a:rPr>
              <a:t>中没有直接可以得到值个数的函数，必须再自己遍历一遍才可以知道此时存了几个值</a:t>
            </a:r>
            <a:endParaRPr lang="en-US" altLang="zh-CN" noProof="0" dirty="0">
              <a:ln>
                <a:noFill/>
              </a:ln>
              <a:solidFill>
                <a:schemeClr val="bg1"/>
              </a:solidFill>
              <a:effectLst/>
              <a:uLnTx/>
              <a:uFillTx/>
              <a:latin typeface="Source Han Sans CN Regular" panose="020B0A00000000000000" charset="-122"/>
              <a:ea typeface="Source Han Sans CN Regular" panose="020B0A00000000000000" charset="-122"/>
              <a:sym typeface="+mn-ea"/>
            </a:endParaRPr>
          </a:p>
          <a:p>
            <a:pPr marL="0" marR="0" lvl="0" indent="0" defTabSz="914400" rtl="0" eaLnBrk="1" fontAlgn="auto" latinLnBrk="0" hangingPunct="1">
              <a:lnSpc>
                <a:spcPct val="150000"/>
              </a:lnSpc>
              <a:spcBef>
                <a:spcPts val="0"/>
              </a:spcBef>
              <a:spcAft>
                <a:spcPts val="0"/>
              </a:spcAft>
              <a:buClrTx/>
              <a:buSzTx/>
              <a:buFontTx/>
              <a:buNone/>
              <a:defRPr/>
            </a:pPr>
            <a:endParaRPr lang="zh-CN" altLang="en-US" noProof="0" dirty="0">
              <a:ln>
                <a:noFill/>
              </a:ln>
              <a:solidFill>
                <a:schemeClr val="bg1"/>
              </a:solidFill>
              <a:effectLst/>
              <a:uLnTx/>
              <a:uFillTx/>
              <a:latin typeface="Source Han Sans CN Regular" panose="020B0A00000000000000" charset="-122"/>
              <a:ea typeface="Source Han Sans CN Regular" panose="020B0A00000000000000" charset="-122"/>
              <a:sym typeface="+mn-ea"/>
            </a:endParaRPr>
          </a:p>
        </p:txBody>
      </p:sp>
      <p:grpSp>
        <p:nvGrpSpPr>
          <p:cNvPr id="77"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rgbClr val="6EA6DE"/>
          </a:solidFill>
        </p:grpSpPr>
        <p:grpSp>
          <p:nvGrpSpPr>
            <p:cNvPr id="78" name="iSḻïḋe"/>
            <p:cNvGrpSpPr/>
            <p:nvPr/>
          </p:nvGrpSpPr>
          <p:grpSpPr>
            <a:xfrm>
              <a:off x="5528397" y="3806230"/>
              <a:ext cx="2860508" cy="275467"/>
              <a:chOff x="4851400" y="4251325"/>
              <a:chExt cx="6264276" cy="603251"/>
            </a:xfrm>
            <a:grpFill/>
          </p:grpSpPr>
          <p:sp>
            <p:nvSpPr>
              <p:cNvPr id="79"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8"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9"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0"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1"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2"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3"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4"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5"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6"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7"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8"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9"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00" name="îSľîdè"/>
            <p:cNvGrpSpPr/>
            <p:nvPr/>
          </p:nvGrpSpPr>
          <p:grpSpPr>
            <a:xfrm>
              <a:off x="5487799" y="2810201"/>
              <a:ext cx="2935892" cy="808278"/>
              <a:chOff x="4762500" y="2070100"/>
              <a:chExt cx="6429376" cy="1770063"/>
            </a:xfrm>
            <a:grpFill/>
          </p:grpSpPr>
          <p:sp>
            <p:nvSpPr>
              <p:cNvPr id="101"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2"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3"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4"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5"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6"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7"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8"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9"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110" name="íṥļïḑê"/>
            <p:cNvGrpSpPr/>
            <p:nvPr/>
          </p:nvGrpSpPr>
          <p:grpSpPr>
            <a:xfrm>
              <a:off x="3768308" y="2508637"/>
              <a:ext cx="1469396" cy="1847076"/>
              <a:chOff x="996950" y="1409700"/>
              <a:chExt cx="3217863" cy="4044950"/>
            </a:xfrm>
            <a:grpFill/>
          </p:grpSpPr>
          <p:sp>
            <p:nvSpPr>
              <p:cNvPr id="111"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2"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3"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pic>
        <p:nvPicPr>
          <p:cNvPr id="8" name="图片 7" descr="文本&#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1287" y="778687"/>
            <a:ext cx="4989815" cy="58607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_图片 2" descr="/Users/caizheng/Desktop/蓝色/20181113-上大校园-270.jpg20181113-上大校园-270"/>
          <p:cNvPicPr>
            <a:picLocks noChangeAspect="1"/>
          </p:cNvPicPr>
          <p:nvPr>
            <p:custDataLst>
              <p:tags r:id="rId1"/>
            </p:custDataLst>
          </p:nvPr>
        </p:nvPicPr>
        <p:blipFill>
          <a:blip r:embed="rId3" cstate="screen"/>
          <a:srcRect/>
          <a:stretch>
            <a:fillRect/>
          </a:stretch>
        </p:blipFill>
        <p:spPr>
          <a:xfrm>
            <a:off x="0" y="-539115"/>
            <a:ext cx="8905240" cy="3968115"/>
          </a:xfrm>
          <a:prstGeom prst="rect">
            <a:avLst/>
          </a:prstGeom>
        </p:spPr>
      </p:pic>
      <p:sp>
        <p:nvSpPr>
          <p:cNvPr id="3" name="矩形 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8904765" y="0"/>
            <a:ext cx="3287235" cy="34290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7668353" y="360716"/>
            <a:ext cx="3723863" cy="2646878"/>
          </a:xfrm>
          <a:prstGeom prst="rect">
            <a:avLst/>
          </a:prstGeom>
          <a:noFill/>
        </p:spPr>
        <p:txBody>
          <a:bodyPr wrap="square" rtlCol="0">
            <a:spAutoFit/>
          </a:bodyPr>
          <a:lstStyle/>
          <a:p>
            <a:pPr algn="r"/>
            <a:r>
              <a:rPr lang="en-US" altLang="zh-CN" sz="16600" b="1">
                <a:solidFill>
                  <a:schemeClr val="bg1"/>
                </a:solidFill>
                <a:latin typeface="Futura" panose="020B0602020204020303" charset="0"/>
                <a:ea typeface="Futura" panose="020B0602020204020303" charset="0"/>
                <a:cs typeface="Futura" panose="020B0602020204020303" charset="0"/>
              </a:rPr>
              <a:t>02</a:t>
            </a:r>
          </a:p>
        </p:txBody>
      </p:sp>
      <p:sp>
        <p:nvSpPr>
          <p:cNvPr id="6" name="矩形 5"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0" y="3141486"/>
            <a:ext cx="3643313" cy="644702"/>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793924" y="3914228"/>
            <a:ext cx="7228412" cy="988347"/>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sz="4400" b="1" noProof="0" dirty="0">
                <a:ln>
                  <a:noFill/>
                </a:ln>
                <a:solidFill>
                  <a:schemeClr val="accent5">
                    <a:lumMod val="50000"/>
                  </a:schemeClr>
                </a:solidFill>
                <a:effectLst/>
                <a:uLnTx/>
                <a:uFillTx/>
                <a:latin typeface="Source Han Sans CN Heavy" panose="020B0A00000000000000" charset="-122"/>
                <a:ea typeface="Source Han Sans CN Heavy" panose="020B0A00000000000000" charset="-122"/>
                <a:sym typeface="+mn-ea"/>
              </a:rPr>
              <a:t>求两个有序序列的中位数</a:t>
            </a:r>
          </a:p>
        </p:txBody>
      </p:sp>
      <p:sp>
        <p:nvSpPr>
          <p:cNvPr id="20" name="矩形 1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6527900" y="4935753"/>
            <a:ext cx="639415" cy="94862"/>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50000"/>
                  <a:lumOff val="50000"/>
                </a:schemeClr>
              </a:solidFill>
            </a:endParaRPr>
          </a:p>
        </p:txBody>
      </p:sp>
      <p:sp>
        <p:nvSpPr>
          <p:cNvPr id="5"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0" y="0"/>
            <a:ext cx="12192000" cy="6858000"/>
          </a:xfrm>
          <a:prstGeom prst="rect">
            <a:avLst/>
          </a:prstGeom>
          <a:solidFill>
            <a:srgbClr val="6EA6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219560" y="974090"/>
            <a:ext cx="7753348" cy="7753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nvSpPr>
        <p:spPr>
          <a:xfrm>
            <a:off x="2571813" y="449694"/>
            <a:ext cx="6975475" cy="706755"/>
          </a:xfrm>
          <a:prstGeom prst="rect">
            <a:avLst/>
          </a:prstGeom>
        </p:spPr>
        <p:txBody>
          <a:bodyPr wrap="none">
            <a:spAutoFit/>
          </a:bodyPr>
          <a:lstStyle/>
          <a:p>
            <a:pPr algn="r"/>
            <a:r>
              <a:rPr lang="en-US" altLang="zh-CN" sz="4000" b="1" spc="600">
                <a:solidFill>
                  <a:schemeClr val="bg1">
                    <a:lumMod val="85000"/>
                    <a:alpha val="29000"/>
                  </a:schemeClr>
                </a:solidFill>
                <a:latin typeface="Futura" panose="020B0602020204020303" charset="0"/>
                <a:ea typeface="Futura" panose="020B0602020204020303" charset="0"/>
                <a:cs typeface="Futura" panose="020B0602020204020303" charset="0"/>
              </a:rPr>
              <a:t>shanghai university</a:t>
            </a:r>
          </a:p>
        </p:txBody>
      </p:sp>
      <p:sp>
        <p:nvSpPr>
          <p:cNvPr id="4"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17" name="文本框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4434157" y="1351808"/>
            <a:ext cx="3250786" cy="400110"/>
          </a:xfrm>
          <a:prstGeom prst="rect">
            <a:avLst/>
          </a:prstGeom>
          <a:noFill/>
        </p:spPr>
        <p:txBody>
          <a:bodyPr wrap="square" rtlCol="0">
            <a:spAutoFit/>
          </a:bodyPr>
          <a:lstStyle/>
          <a:p>
            <a:pPr algn="ctr"/>
            <a:r>
              <a:rPr lang="zh-CN" altLang="en-US" sz="2000" b="1" i="0" u="none" strike="noStrike" dirty="0">
                <a:solidFill>
                  <a:srgbClr val="000000"/>
                </a:solidFill>
                <a:effectLst/>
                <a:latin typeface="-webkit-standard"/>
              </a:rPr>
              <a:t>求两个有序序列的中位数</a:t>
            </a:r>
            <a:endParaRPr lang="zh-CN" altLang="en-US" sz="2000" b="1" noProof="0" dirty="0">
              <a:ln>
                <a:noFill/>
              </a:ln>
              <a:solidFill>
                <a:schemeClr val="tx1"/>
              </a:solidFill>
              <a:effectLst/>
              <a:uLnTx/>
              <a:uFillTx/>
              <a:latin typeface="Source Han Sans CN Regular" panose="020B0A00000000000000" charset="-122"/>
              <a:ea typeface="Source Han Sans CN Regular" panose="020B0A00000000000000" charset="-122"/>
              <a:sym typeface="+mn-ea"/>
            </a:endParaRPr>
          </a:p>
        </p:txBody>
      </p:sp>
      <p:sp>
        <p:nvSpPr>
          <p:cNvPr id="18" name="文本框 17"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nvSpPr>
        <p:spPr>
          <a:xfrm>
            <a:off x="3477678" y="1764246"/>
            <a:ext cx="5398693" cy="5871223"/>
          </a:xfrm>
          <a:prstGeom prst="rect">
            <a:avLst/>
          </a:prstGeom>
          <a:noFill/>
        </p:spPr>
        <p:txBody>
          <a:bodyPr wrap="square" rtlCol="0">
            <a:spAutoFit/>
          </a:bodyPr>
          <a:lstStyle/>
          <a:p>
            <a:pPr>
              <a:lnSpc>
                <a:spcPct val="150000"/>
              </a:lnSpc>
              <a:defRPr/>
            </a:pP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有两个长度为</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m, </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n </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的有序序列，如果将这两个序列合并成一个有序序列，则处于第</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n</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个位置的元素称为这两个序列的中位数。请设计</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2</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种求两个有序序列的中位数的算法，要求其中一种算法在最坏情况下的时间复杂度为</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O(</a:t>
            </a:r>
            <a:r>
              <a:rPr lang="en-GB" altLang="zh-CN" sz="1400" noProof="0" dirty="0" err="1">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logn</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endPar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endParaRPr>
          </a:p>
          <a:p>
            <a:pPr>
              <a:lnSpc>
                <a:spcPct val="150000"/>
              </a:lnSpc>
              <a:defRPr/>
            </a:pP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输入</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p>
          <a:p>
            <a:pPr>
              <a:lnSpc>
                <a:spcPct val="150000"/>
              </a:lnSpc>
              <a:defRPr/>
            </a:pP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第一行</a:t>
            </a:r>
            <a:r>
              <a:rPr lang="zh-CN" altLang="en-US" sz="1400" dirty="0">
                <a:solidFill>
                  <a:schemeClr val="tx1">
                    <a:lumMod val="65000"/>
                    <a:lumOff val="35000"/>
                  </a:schemeClr>
                </a:solidFill>
                <a:latin typeface="Source Han Sans CN Regular" panose="020B0A00000000000000" charset="-122"/>
                <a:ea typeface="Source Han Sans CN Regular" panose="020B0A00000000000000" charset="-122"/>
                <a:sym typeface="+mn-ea"/>
              </a:rPr>
              <a:t>两</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个正整数</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m</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en-GB"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n</a:t>
            </a:r>
            <a: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表示两个序列的长度，接下来两行是各有</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m</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n</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个元素的有序序列。</a:t>
            </a:r>
          </a:p>
          <a:p>
            <a:pPr>
              <a:lnSpc>
                <a:spcPct val="150000"/>
              </a:lnSpc>
              <a:defRPr/>
            </a:pP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输出</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p>
          <a:p>
            <a:pPr>
              <a:lnSpc>
                <a:spcPct val="150000"/>
              </a:lnSpc>
              <a:defRPr/>
            </a:pP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一个数，就是所求中位数的值。</a:t>
            </a:r>
          </a:p>
          <a:p>
            <a:pPr>
              <a:lnSpc>
                <a:spcPct val="150000"/>
              </a:lnSpc>
              <a:defRPr/>
            </a:pP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输入样例</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p>
          <a:p>
            <a:pPr>
              <a:lnSpc>
                <a:spcPct val="150000"/>
              </a:lnSpc>
              <a:defRPr/>
            </a:pP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8 8</a:t>
            </a:r>
          </a:p>
          <a:p>
            <a:pPr>
              <a:lnSpc>
                <a:spcPct val="150000"/>
              </a:lnSpc>
              <a:defRPr/>
            </a:pP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1 3 5 7 9 11 13 15</a:t>
            </a:r>
          </a:p>
          <a:p>
            <a:pPr>
              <a:lnSpc>
                <a:spcPct val="150000"/>
              </a:lnSpc>
              <a:defRPr/>
            </a:pP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12 14 16 18 20 22 24 26</a:t>
            </a:r>
          </a:p>
          <a:p>
            <a:pPr>
              <a:lnSpc>
                <a:spcPct val="150000"/>
              </a:lnSpc>
              <a:defRPr/>
            </a:pP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r>
              <a:rPr lang="zh-CN" altLang="en-US"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输出样例</a:t>
            </a: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a:t>
            </a:r>
          </a:p>
          <a:p>
            <a:pPr>
              <a:lnSpc>
                <a:spcPct val="150000"/>
              </a:lnSpc>
              <a:defRPr/>
            </a:pPr>
            <a:r>
              <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t>13</a:t>
            </a:r>
          </a:p>
          <a:p>
            <a:pPr>
              <a:lnSpc>
                <a:spcPct val="150000"/>
              </a:lnSpc>
              <a:defRPr/>
            </a:pPr>
            <a:br>
              <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rPr>
            </a:br>
            <a:endParaRPr lang="zh-CN" altLang="en-GB"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endParaRPr>
          </a:p>
          <a:p>
            <a:pPr>
              <a:lnSpc>
                <a:spcPct val="150000"/>
              </a:lnSpc>
              <a:defRPr/>
            </a:pPr>
            <a:endParaRPr lang="en-US" altLang="zh-CN" sz="1400" noProof="0" dirty="0">
              <a:ln>
                <a:noFill/>
              </a:ln>
              <a:solidFill>
                <a:schemeClr val="tx1">
                  <a:lumMod val="65000"/>
                  <a:lumOff val="35000"/>
                </a:schemeClr>
              </a:solidFill>
              <a:effectLst/>
              <a:uLnTx/>
              <a:uFillTx/>
              <a:latin typeface="Source Han Sans CN Regular" panose="020B0A00000000000000" charset="-122"/>
              <a:ea typeface="Source Han Sans CN Regular" panose="020B0A00000000000000" charset="-122"/>
              <a:sym typeface="+mn-ea"/>
            </a:endParaRPr>
          </a:p>
        </p:txBody>
      </p:sp>
      <p:grpSp>
        <p:nvGrpSpPr>
          <p:cNvPr id="19"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428605" y="516890"/>
            <a:ext cx="1151255" cy="457200"/>
            <a:chOff x="3768308" y="2508637"/>
            <a:chExt cx="4655383" cy="1847076"/>
          </a:xfrm>
          <a:solidFill>
            <a:schemeClr val="bg1"/>
          </a:solidFill>
        </p:grpSpPr>
        <p:grpSp>
          <p:nvGrpSpPr>
            <p:cNvPr id="20" name="iSḻïḋe"/>
            <p:cNvGrpSpPr/>
            <p:nvPr/>
          </p:nvGrpSpPr>
          <p:grpSpPr>
            <a:xfrm>
              <a:off x="5528397" y="3806230"/>
              <a:ext cx="2860508" cy="275467"/>
              <a:chOff x="4851400" y="4251325"/>
              <a:chExt cx="6264276" cy="603251"/>
            </a:xfrm>
            <a:grpFill/>
          </p:grpSpPr>
          <p:sp>
            <p:nvSpPr>
              <p:cNvPr id="21"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6"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7"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8"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9"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9"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0"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1"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2"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3"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4"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5"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9"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2"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3"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4"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5"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46" name="îSľîdè"/>
            <p:cNvGrpSpPr/>
            <p:nvPr/>
          </p:nvGrpSpPr>
          <p:grpSpPr>
            <a:xfrm>
              <a:off x="5487799" y="2810201"/>
              <a:ext cx="2935892" cy="808278"/>
              <a:chOff x="4762500" y="2070100"/>
              <a:chExt cx="6429376" cy="1770063"/>
            </a:xfrm>
            <a:grpFill/>
          </p:grpSpPr>
          <p:sp>
            <p:nvSpPr>
              <p:cNvPr id="47"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8"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49"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0"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16"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2"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3"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4"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2"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56" name="íṥļïḑê"/>
            <p:cNvGrpSpPr/>
            <p:nvPr/>
          </p:nvGrpSpPr>
          <p:grpSpPr>
            <a:xfrm>
              <a:off x="3768308" y="2508637"/>
              <a:ext cx="1469396" cy="1847076"/>
              <a:chOff x="996950" y="1409700"/>
              <a:chExt cx="3217863" cy="4044950"/>
            </a:xfrm>
            <a:grpFill/>
          </p:grpSpPr>
          <p:sp>
            <p:nvSpPr>
              <p:cNvPr id="57"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59"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4"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1"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2"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3"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25"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7"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8"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69"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0"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1"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2"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3"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4"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5"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6"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7"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8"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79"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0"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1"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2"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3"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4"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5"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6"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87"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diMGU5MGY5NDFhYTQ1OTc3ZDQ0NGEwYzM5ODZkZG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4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4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4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4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5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5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57.xml><?xml version="1.0" encoding="utf-8"?>
<p:tagLst xmlns:a="http://schemas.openxmlformats.org/drawingml/2006/main" xmlns:r="http://schemas.openxmlformats.org/officeDocument/2006/relationships" xmlns:p="http://schemas.openxmlformats.org/presentationml/2006/main">
  <p:tag name="KSO_WM_SLIDE_ID" val="custom20204973_9"/>
  <p:tag name="KSO_WM_TEMPLATE_SUBCATEGORY" val="0"/>
  <p:tag name="KSO_WM_TEMPLATE_MASTER_TYPE" val="0"/>
  <p:tag name="KSO_WM_TEMPLATE_COLOR_TYPE" val="1"/>
  <p:tag name="KSO_WM_SLIDE_TYPE" val="text"/>
  <p:tag name="KSO_WM_SLIDE_SUBTYPE" val="pureTxt"/>
  <p:tag name="KSO_WM_SLIDE_ITEM_CNT" val="0"/>
  <p:tag name="KSO_WM_SLIDE_INDEX" val="9"/>
  <p:tag name="KSO_WM_SLIDE_SIZE" val="864.102*298.548"/>
  <p:tag name="KSO_WM_SLIDE_POSITION" val="47.9488*170.627"/>
  <p:tag name="KSO_WM_TAG_VERSION" val="1.0"/>
  <p:tag name="KSO_WM_BEAUTIFY_FLAG" val="#wm#"/>
  <p:tag name="KSO_WM_TEMPLATE_CATEGORY" val="custom"/>
  <p:tag name="KSO_WM_TEMPLATE_INDEX" val="20204973"/>
  <p:tag name="KSO_WM_SLIDE_LAYOUT" val="a_i_z_h"/>
  <p:tag name="KSO_WM_SLIDE_LAYOUT_CNT" val="1_1_1_2"/>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13.3},&quot;minSize&quot;:{&quot;size1&quot;:13.3},&quot;maxSize&quot;:{&quot;size1&quot;:13.3},&quot;edge&quot;:{&quot;left&quot;:true,&quot;top&quot;:true,&quot;right&quot;:true,&quot;bottom&quot;:true},&quot;subLayout&quot;:[{&quot;direction&quot;:0,&quot;horizontalAlign&quot;:-1,&quot;verticalAlign&quot;:-1,&quot;type&quot;:0,&quot;diagramDirection&quot;:0,&quot;canSetOverLayout&quot;:0,&quot;isOverLayout&quot;:0,&quot;margin&quot;:{&quot;left&quot;:1.69,&quot;top&quot;:0.425,&quot;right&quot;:1.692,&quot;bottom&quot;:0.425},&quot;marginOverLayout&quot;:{&quot;left&quot;:-0.035,&quot;top&quot;:-0.035,&quot;right&quot;:-0.035,&quot;bottom&quot;:-0.035},&quot;edge&quot;:{&quot;left&quot;:true,&quot;top&quot;:true,&quot;right&quot;:true,&quot;bottom&quot;:false},&quot;backgroundInfo&quot;:[{&quot;type&quot;:&quot;navigation&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margin&quot;:{&quot;left&quot;:1.69,&quot;top&quot;:1.27,&quot;right&quot;:1.69,&quot;bottom&quot;:2.54},&quot;marginOverLayout&quot;:{&quot;left&quot;:-0.035,&quot;top&quot;:-0.035,&quot;right&quot;:-0.035,&quot;bottom&quot;:-0.035},&quot;edge&quot;:{&quot;left&quot;:true,&quot;top&quot;:false,&quot;right&quot;:true,&quot;bottom&quot;:true}}]}"/>
  <p:tag name="KSO_WM_SLIDE_BACKGROUND" val="[&quot;navigation&quot;]"/>
  <p:tag name="KSO_WM_SLIDE_RATIO" val="1.777778"/>
  <p:tag name="KSO_WM_SLIDE_CAN_ADD_NAVIGATION"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ustom20204973_9*i*1"/>
  <p:tag name="KSO_WM_TEMPLATE_CATEGORY" val="custom"/>
  <p:tag name="KSO_WM_TEMPLATE_INDEX" val="20204973"/>
  <p:tag name="KSO_WM_UNIT_LAYERLEVEL" val="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quot;DecorateInfoW&quot;:{&quot;IsAbs&quot;:true},&quot;DecorateInfoH&quot;:{&quot;IsAbs&quot;:true}}"/>
  <p:tag name="KSO_WM_UNIT_BK_DARK_LIGHT" val="1"/>
  <p:tag name="KSO_WM_UNIT_FILL_FORE_SCHEMECOLOR_INDEX_BRIGHTNESS" val="0"/>
  <p:tag name="KSO_WM_UNIT_FILL_FORE_SCHEMECOLOR_INDEX" val="15"/>
  <p:tag name="KSO_WM_UNIT_FILL_TYPE" val="1"/>
  <p:tag name="KSO_WM_UNIT_VALUE" val="159"/>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custom20204973_9*a*1"/>
  <p:tag name="KSO_WM_TEMPLATE_CATEGORY" val="custom"/>
  <p:tag name="KSO_WM_TEMPLATE_INDEX" val="20204973"/>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UNIT_TEXT_FILL_FORE_SCHEMECOLOR_INDEX_BRIGHTNESS" val="0"/>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6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6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63.xml><?xml version="1.0" encoding="utf-8"?>
<p:tagLst xmlns:a="http://schemas.openxmlformats.org/drawingml/2006/main" xmlns:r="http://schemas.openxmlformats.org/officeDocument/2006/relationships" xmlns:p="http://schemas.openxmlformats.org/presentationml/2006/main">
  <p:tag name="KSO_WM_SLIDE_ID" val="custom20204973_9"/>
  <p:tag name="KSO_WM_TEMPLATE_SUBCATEGORY" val="0"/>
  <p:tag name="KSO_WM_TEMPLATE_MASTER_TYPE" val="0"/>
  <p:tag name="KSO_WM_TEMPLATE_COLOR_TYPE" val="1"/>
  <p:tag name="KSO_WM_SLIDE_TYPE" val="text"/>
  <p:tag name="KSO_WM_SLIDE_SUBTYPE" val="pureTxt"/>
  <p:tag name="KSO_WM_SLIDE_ITEM_CNT" val="0"/>
  <p:tag name="KSO_WM_SLIDE_INDEX" val="9"/>
  <p:tag name="KSO_WM_SLIDE_SIZE" val="864.102*298.548"/>
  <p:tag name="KSO_WM_SLIDE_POSITION" val="47.9488*170.627"/>
  <p:tag name="KSO_WM_TAG_VERSION" val="1.0"/>
  <p:tag name="KSO_WM_BEAUTIFY_FLAG" val="#wm#"/>
  <p:tag name="KSO_WM_TEMPLATE_CATEGORY" val="custom"/>
  <p:tag name="KSO_WM_TEMPLATE_INDEX" val="20204973"/>
  <p:tag name="KSO_WM_SLIDE_LAYOUT" val="a_i_z_h"/>
  <p:tag name="KSO_WM_SLIDE_LAYOUT_CNT" val="1_1_1_2"/>
  <p:tag name="KSO_WM_SLIDE_LAYOUT_INFO" val="{&quot;direction&quot;:0,&quot;horizontalAlign&quot;:-1,&quot;verticalAlign&quot;:-1,&quot;type&quot;:0,&quot;diagramDirection&quot;:0,&quot;canSetOverLayout&quot;:0,&quot;isOverLayout&quot;:0,&quot;marginOverLayout&quot;:{&quot;left&quot;:-0.035,&quot;top&quot;:-0.035,&quot;right&quot;:-0.035,&quot;bottom&quot;:-0.035},&quot;normalSize&quot;:{&quot;size1&quot;:13.3},&quot;minSize&quot;:{&quot;size1&quot;:13.3},&quot;maxSize&quot;:{&quot;size1&quot;:13.3},&quot;edge&quot;:{&quot;left&quot;:true,&quot;top&quot;:true,&quot;right&quot;:true,&quot;bottom&quot;:true},&quot;subLayout&quot;:[{&quot;direction&quot;:0,&quot;horizontalAlign&quot;:-1,&quot;verticalAlign&quot;:-1,&quot;type&quot;:0,&quot;diagramDirection&quot;:0,&quot;canSetOverLayout&quot;:0,&quot;isOverLayout&quot;:0,&quot;margin&quot;:{&quot;left&quot;:1.69,&quot;top&quot;:0.425,&quot;right&quot;:1.692,&quot;bottom&quot;:0.425},&quot;marginOverLayout&quot;:{&quot;left&quot;:-0.035,&quot;top&quot;:-0.035,&quot;right&quot;:-0.035,&quot;bottom&quot;:-0.035},&quot;edge&quot;:{&quot;left&quot;:true,&quot;top&quot;:true,&quot;right&quot;:true,&quot;bottom&quot;:false},&quot;backgroundInfo&quot;:[{&quot;type&quot;:&quot;navigation&quot;,&quot;left&quot;:0.0,&quot;top&quot;:0.0,&quot;right&quot;:0.0,&quot;bottom&quot;:0.0,&quot;leftAbs&quot;:false,&quot;topAbs&quot;:false,&quot;rightAbs&quot;:false,&quot;bottomAbs&quot;:false}]},{&quot;direction&quot;:0,&quot;horizontalAlign&quot;:-1,&quot;verticalAlign&quot;:-1,&quot;type&quot;:0,&quot;diagramDirection&quot;:0,&quot;canSetOverLayout&quot;:0,&quot;isOverLayout&quot;:0,&quot;margin&quot;:{&quot;left&quot;:1.69,&quot;top&quot;:1.27,&quot;right&quot;:1.69,&quot;bottom&quot;:2.54},&quot;marginOverLayout&quot;:{&quot;left&quot;:-0.035,&quot;top&quot;:-0.035,&quot;right&quot;:-0.035,&quot;bottom&quot;:-0.035},&quot;edge&quot;:{&quot;left&quot;:true,&quot;top&quot;:false,&quot;right&quot;:true,&quot;bottom&quot;:true}}]}"/>
  <p:tag name="KSO_WM_SLIDE_BACKGROUND" val="[&quot;navigation&quot;]"/>
  <p:tag name="KSO_WM_SLIDE_RATIO" val="1.777778"/>
  <p:tag name="KSO_WM_SLIDE_CAN_ADD_NAVIGATION" val="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custom20204973_9*i*1"/>
  <p:tag name="KSO_WM_TEMPLATE_CATEGORY" val="custom"/>
  <p:tag name="KSO_WM_TEMPLATE_INDEX" val="20204973"/>
  <p:tag name="KSO_WM_UNIT_LAYERLEVEL" val="1"/>
  <p:tag name="KSO_WM_TAG_VERSION" val="1.0"/>
  <p:tag name="KSO_WM_BEAUTIFY_FLAG" val="#wm#"/>
  <p:tag name="KSO_WM_UNIT_BLOCK" val="0"/>
  <p:tag name="KSO_WM_UNIT_SM_LIMIT_TYPE" val="1"/>
  <p:tag name="KSO_WM_UNIT_DECORATE_INFO" val="{&quot;DecorateInfoX&quot;:{&quot;IsLeft&quot;:true,&quot;IsRight&quot;:false,&quot;IsAbs&quot;:true},&quot;DecorateInfoY&quot;:{&quot;IsTop&quot;:true,&quot;IsBottom&quot;:false,&quot;IsAbs&quot;:true},&quot;DecorateInfoW&quot;:{&quot;IsAbs&quot;:true},&quot;DecorateInfoH&quot;:{&quot;IsAbs&quot;:true}}"/>
  <p:tag name="KSO_WM_UNIT_BK_DARK_LIGHT" val="1"/>
  <p:tag name="KSO_WM_UNIT_FILL_FORE_SCHEMECOLOR_INDEX_BRIGHTNESS" val="0"/>
  <p:tag name="KSO_WM_UNIT_FILL_FORE_SCHEMECOLOR_INDEX" val="15"/>
  <p:tag name="KSO_WM_UNIT_FILL_TYPE" val="1"/>
  <p:tag name="KSO_WM_UNIT_VALUE" val="159"/>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4973_9*h_f*1_1"/>
  <p:tag name="KSO_WM_TEMPLATE_CATEGORY" val="custom"/>
  <p:tag name="KSO_WM_TEMPLATE_INDEX" val="20204973"/>
  <p:tag name="KSO_WM_UNIT_LAYERLEVEL" val="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13;正如我们都希望改变世界，希望给人带去光明，但更多时候只需播下一颗种子，自然有微光照拂，雨露滋养……"/>
  <p:tag name="KSO_WM_UNIT_NOCLEAR" val="0"/>
  <p:tag name="KSO_WM_UNIT_VALUE" val="312"/>
  <p:tag name="KSO_WM_UNIT_TYPE" val="h_f"/>
  <p:tag name="KSO_WM_UNIT_INDEX" val="1_1"/>
  <p:tag name="KSO_WM_UNIT_BLOCK" val="0"/>
  <p:tag name="KSO_WM_UNIT_IS_LAYOUT_DIAGRAM" val="1"/>
  <p:tag name="KSO_WM_UNIT_TEXT_FILL_FORE_SCHEMECOLOR_INDEX_BRIGHTNESS" val="0.35"/>
  <p:tag name="KSO_WM_UNIT_TEXT_FILL_FORE_SCHEMECOLOR_INDEX" val="13"/>
  <p:tag name="KSO_WM_UNIT_TEXT_FILL_TYPE" val="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4973_9*h_a*1_1"/>
  <p:tag name="KSO_WM_TEMPLATE_CATEGORY" val="custom"/>
  <p:tag name="KSO_WM_TEMPLATE_INDEX" val="20204973"/>
  <p:tag name="KSO_WM_UNIT_LAYERLEVEL" val="1_1"/>
  <p:tag name="KSO_WM_TAG_VERSION" val="1.0"/>
  <p:tag name="KSO_WM_BEAUTIFY_FLAG" val="#wm#"/>
  <p:tag name="KSO_WM_UNIT_ISCONTENTSTITLE" val="0"/>
  <p:tag name="KSO_WM_UNIT_PRESET_TEXT" val="单击此处添加小标题"/>
  <p:tag name="KSO_WM_UNIT_NOCLEAR" val="0"/>
  <p:tag name="KSO_WM_UNIT_VALUE" val="19"/>
  <p:tag name="KSO_WM_UNIT_TYPE" val="h_a"/>
  <p:tag name="KSO_WM_UNIT_INDEX" val="1_1"/>
  <p:tag name="KSO_WM_UNIT_BLOCK" val="0"/>
  <p:tag name="KSO_WM_UNIT_IS_LAYOUT_DIAGRAM" val="1"/>
  <p:tag name="KSO_WM_UNIT_TEXT_FILL_FORE_SCHEMECOLOR_INDEX_BRIGHTNESS" val="0.15"/>
  <p:tag name="KSO_WM_UNIT_TEXT_FILL_FORE_SCHEMECOLOR_INDEX" val="13"/>
  <p:tag name="KSO_WM_UNIT_TEXT_FILL_TYPE" val="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4973_9*z*1"/>
  <p:tag name="KSO_WM_TEMPLATE_CATEGORY" val="custom"/>
  <p:tag name="KSO_WM_TEMPLATE_INDEX" val="20204973"/>
  <p:tag name="KSO_WM_UNIT_LAYERLEVEL" val="1"/>
  <p:tag name="KSO_WM_TAG_VERSION" val="1.0"/>
  <p:tag name="KSO_WM_BEAUTIFY_FLAG" val="#wm#"/>
  <p:tag name="KSO_WM_UNIT_TYPE" val="z"/>
  <p:tag name="KSO_WM_UNIT_INDEX" val="1"/>
  <p:tag name="KSO_WM_UNIT_BLOCK" val="0"/>
  <p:tag name="KSO_WM_UNIT_IS_LAYOUT_DIAGRAM" val="1"/>
  <p:tag name="KSO_WM_UNIT_BK_DARK_LIGHT" val="1"/>
  <p:tag name="KSO_WM_UNIT_LINE_FORE_SCHEMECOLOR_INDEX_BRIGHTNESS" val="-0.15"/>
  <p:tag name="KSO_WM_UNIT_LINE_FORE_SCHEMECOLOR_INDEX" val="14"/>
  <p:tag name="KSO_WM_UNIT_LINE_FILL_TYPE" val="2"/>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4973_9*h_f*2_1"/>
  <p:tag name="KSO_WM_TEMPLATE_CATEGORY" val="custom"/>
  <p:tag name="KSO_WM_TEMPLATE_INDEX" val="20204973"/>
  <p:tag name="KSO_WM_UNIT_LAYERLEVEL" val="1_1"/>
  <p:tag name="KSO_WM_TAG_VERSION" val="1.0"/>
  <p:tag name="KSO_WM_BEAUTIFY_FLAG" val="#wm#"/>
  <p:tag name="KSO_WM_UNIT_PRESET_TEXT" val="单击此处输入你的正文，文字是您思想的提炼，为了最终演示发布的良好效果，请尽量言简意赅的阐述观点；根据需要可酌情增减文字，以便观者可以准确理解您所传达的信息。&#13;您的正文已经简明扼要，字字珠玑，但信息却错综复杂，需要用更多的文字来表述；但请您尽可能提炼思想的精髓，否则容易造成观者的阅读压力，适得其反。&#13;正如我们都希望改变世界，希望给人带去光明，但更多时候只需播下一颗种子，自然有微光照拂，雨露滋养……"/>
  <p:tag name="KSO_WM_UNIT_NOCLEAR" val="0"/>
  <p:tag name="KSO_WM_UNIT_TYPE" val="h_f"/>
  <p:tag name="KSO_WM_UNIT_INDEX" val="2_1"/>
  <p:tag name="KSO_WM_UNIT_BLOCK" val="0"/>
  <p:tag name="KSO_WM_UNIT_IS_LAYOUT_DIAGRAM" val="1"/>
  <p:tag name="KSO_WM_UNIT_VALUE" val="312"/>
  <p:tag name="KSO_WM_UNIT_TEXT_FILL_FORE_SCHEMECOLOR_INDEX_BRIGHTNESS" val="0.35"/>
  <p:tag name="KSO_WM_UNIT_TEXT_FILL_FORE_SCHEMECOLOR_INDEX" val="13"/>
  <p:tag name="KSO_WM_UNIT_TEXT_FILL_TYPE" val="1"/>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4973_9*h_a*2_1"/>
  <p:tag name="KSO_WM_TEMPLATE_CATEGORY" val="custom"/>
  <p:tag name="KSO_WM_TEMPLATE_INDEX" val="20204973"/>
  <p:tag name="KSO_WM_UNIT_LAYERLEVEL" val="1_1"/>
  <p:tag name="KSO_WM_TAG_VERSION" val="1.0"/>
  <p:tag name="KSO_WM_BEAUTIFY_FLAG" val="#wm#"/>
  <p:tag name="KSO_WM_UNIT_ISCONTENTSTITLE" val="0"/>
  <p:tag name="KSO_WM_UNIT_PRESET_TEXT" val="单击此处添加小标题"/>
  <p:tag name="KSO_WM_UNIT_NOCLEAR" val="0"/>
  <p:tag name="KSO_WM_UNIT_TYPE" val="h_a"/>
  <p:tag name="KSO_WM_UNIT_INDEX" val="2_1"/>
  <p:tag name="KSO_WM_UNIT_BLOCK" val="0"/>
  <p:tag name="KSO_WM_UNIT_IS_LAYOUT_DIAGRAM" val="1"/>
  <p:tag name="KSO_WM_UNIT_VALUE" val="19"/>
  <p:tag name="KSO_WM_UNIT_TEXT_FILL_FORE_SCHEMECOLOR_INDEX_BRIGHTNESS" val="0.15"/>
  <p:tag name="KSO_WM_UNIT_TEXT_FILL_FORE_SCHEMECOLOR_INDEX" val="13"/>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UNIT_ID" val="custom20204973_9*a*1"/>
  <p:tag name="KSO_WM_TEMPLATE_CATEGORY" val="custom"/>
  <p:tag name="KSO_WM_TEMPLATE_INDEX" val="20204973"/>
  <p:tag name="KSO_WM_UNIT_LAYERLEVEL" val="1"/>
  <p:tag name="KSO_WM_TAG_VERSION" val="1.0"/>
  <p:tag name="KSO_WM_BEAUTIFY_FLAG" val="#wm#"/>
  <p:tag name="KSO_WM_UNIT_TYPE" val="a"/>
  <p:tag name="KSO_WM_UNIT_INDEX" val="1"/>
  <p:tag name="KSO_WM_UNIT_PRESET_TEXT" val="单击此处添加大标题"/>
  <p:tag name="KSO_WM_UNIT_VALUE" val="30"/>
  <p:tag name="KSO_WM_UNIT_DEFAULT_FONT" val="28;32;4"/>
  <p:tag name="KSO_WM_UNIT_BLOCK" val="0"/>
  <p:tag name="KSO_WM_UNIT_TEXT_FILL_FORE_SCHEMECOLOR_INDEX_BRIGHTNESS" val="0"/>
  <p:tag name="KSO_WM_UNIT_TEXT_FILL_FORE_SCHEMECOLOR_INDEX" val="14"/>
  <p:tag name="KSO_WM_UNIT_TEXT_FILL_TYPE" val="1"/>
</p:tagLst>
</file>

<file path=ppt/tags/tag7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8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8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8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8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8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8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uqflz3y">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3499</Words>
  <Application>Microsoft Macintosh PowerPoint</Application>
  <PresentationFormat>宽屏</PresentationFormat>
  <Paragraphs>301</Paragraphs>
  <Slides>35</Slides>
  <Notes>7</Notes>
  <HiddenSlides>0</HiddenSlides>
  <MMClips>0</MMClips>
  <ScaleCrop>false</ScaleCrop>
  <HeadingPairs>
    <vt:vector size="6" baseType="variant">
      <vt:variant>
        <vt:lpstr>已用的字体</vt:lpstr>
      </vt:variant>
      <vt:variant>
        <vt:i4>17</vt:i4>
      </vt:variant>
      <vt:variant>
        <vt:lpstr>主题</vt:lpstr>
      </vt:variant>
      <vt:variant>
        <vt:i4>4</vt:i4>
      </vt:variant>
      <vt:variant>
        <vt:lpstr>幻灯片标题</vt:lpstr>
      </vt:variant>
      <vt:variant>
        <vt:i4>35</vt:i4>
      </vt:variant>
    </vt:vector>
  </HeadingPairs>
  <TitlesOfParts>
    <vt:vector size="56" baseType="lpstr">
      <vt:lpstr>-webkit-standard</vt:lpstr>
      <vt:lpstr>Microsoft YaHei</vt:lpstr>
      <vt:lpstr>Microsoft YaHei</vt:lpstr>
      <vt:lpstr>Microsoft YaHei Regular</vt:lpstr>
      <vt:lpstr>Source Han Sans CN Bold</vt:lpstr>
      <vt:lpstr>Source Han Sans CN Heavy</vt:lpstr>
      <vt:lpstr>Source Han Sans CN Regular</vt:lpstr>
      <vt:lpstr>Arial</vt:lpstr>
      <vt:lpstr>Calibri</vt:lpstr>
      <vt:lpstr>Calibri Light</vt:lpstr>
      <vt:lpstr>Futura</vt:lpstr>
      <vt:lpstr>Menlo</vt:lpstr>
      <vt:lpstr>Open Sans</vt:lpstr>
      <vt:lpstr>Open Sans SemiBold</vt:lpstr>
      <vt:lpstr>Segoe UI</vt:lpstr>
      <vt:lpstr>Source Sans Pro</vt:lpstr>
      <vt:lpstr>Wingdings</vt:lpstr>
      <vt:lpstr>Office 主题</vt:lpstr>
      <vt:lpstr>1_Office 主题</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caizheng</dc:creator>
  <cp:lastModifiedBy>chenguang zhou</cp:lastModifiedBy>
  <cp:revision>53</cp:revision>
  <dcterms:created xsi:type="dcterms:W3CDTF">2022-01-27T07:24:00Z</dcterms:created>
  <dcterms:modified xsi:type="dcterms:W3CDTF">2024-04-24T01:58:01Z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ICV">
    <vt:lpwstr>81A7F0D8DDA047CFB2F544540F020A13_13</vt:lpwstr>
  </property>
</Properties>
</file>